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353" r:id="rId2"/>
    <p:sldId id="346" r:id="rId3"/>
    <p:sldId id="301" r:id="rId4"/>
    <p:sldId id="287" r:id="rId5"/>
    <p:sldId id="343" r:id="rId6"/>
    <p:sldId id="348" r:id="rId7"/>
    <p:sldId id="349" r:id="rId8"/>
    <p:sldId id="350" r:id="rId9"/>
    <p:sldId id="352"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548" autoAdjust="0"/>
    <p:restoredTop sz="94660"/>
  </p:normalViewPr>
  <p:slideViewPr>
    <p:cSldViewPr snapToGrid="0">
      <p:cViewPr varScale="1">
        <p:scale>
          <a:sx n="87" d="100"/>
          <a:sy n="87" d="100"/>
        </p:scale>
        <p:origin x="44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9.emf"/><Relationship Id="rId7" Type="http://schemas.openxmlformats.org/officeDocument/2006/relationships/image" Target="../media/image13.emf"/><Relationship Id="rId2" Type="http://schemas.openxmlformats.org/officeDocument/2006/relationships/image" Target="../media/image8.emf"/><Relationship Id="rId1" Type="http://schemas.openxmlformats.org/officeDocument/2006/relationships/image" Target="../media/image7.emf"/><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10.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image" Target="../media/image14.emf"/><Relationship Id="rId4" Type="http://schemas.openxmlformats.org/officeDocument/2006/relationships/image" Target="../media/image17.e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image" Target="../media/image18.emf"/><Relationship Id="rId4" Type="http://schemas.openxmlformats.org/officeDocument/2006/relationships/image" Target="../media/image2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6F1586-25A4-4021-8153-CD3F7BEE4AF9}" type="datetimeFigureOut">
              <a:rPr lang="en-US" smtClean="0"/>
              <a:t>08-May-19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B5403A-C4C7-499E-AFBB-705D5FE1A088}" type="slidenum">
              <a:rPr lang="en-US" smtClean="0"/>
              <a:t>‹#›</a:t>
            </a:fld>
            <a:endParaRPr lang="en-US"/>
          </a:p>
        </p:txBody>
      </p:sp>
    </p:spTree>
    <p:extLst>
      <p:ext uri="{BB962C8B-B14F-4D97-AF65-F5344CB8AC3E}">
        <p14:creationId xmlns:p14="http://schemas.microsoft.com/office/powerpoint/2010/main" val="2746179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a:extLst>
              <a:ext uri="{FF2B5EF4-FFF2-40B4-BE49-F238E27FC236}">
                <a16:creationId xmlns:a16="http://schemas.microsoft.com/office/drawing/2014/main" id="{53D6B107-1FD0-48A8-A1B7-EB8AEBE60CD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8" name="Rectangle 3">
            <a:extLst>
              <a:ext uri="{FF2B5EF4-FFF2-40B4-BE49-F238E27FC236}">
                <a16:creationId xmlns:a16="http://schemas.microsoft.com/office/drawing/2014/main" id="{14F27BC6-ADE7-461E-9C06-20B33A3441C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ea typeface="ＭＳ Ｐゴシック" panose="020B0600070205080204" pitchFamily="34" charset="-128"/>
            </a:endParaRPr>
          </a:p>
        </p:txBody>
      </p:sp>
    </p:spTree>
    <p:extLst>
      <p:ext uri="{BB962C8B-B14F-4D97-AF65-F5344CB8AC3E}">
        <p14:creationId xmlns:p14="http://schemas.microsoft.com/office/powerpoint/2010/main" val="18421664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C8B66-DB5E-4FF8-A58B-3F636E29DBF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C7A36BD-CF3C-4D03-AF3E-56A814A3CE8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9D1DB84-999A-450D-9C31-686488211C00}"/>
              </a:ext>
            </a:extLst>
          </p:cNvPr>
          <p:cNvSpPr>
            <a:spLocks noGrp="1"/>
          </p:cNvSpPr>
          <p:nvPr>
            <p:ph type="dt" sz="half" idx="10"/>
          </p:nvPr>
        </p:nvSpPr>
        <p:spPr/>
        <p:txBody>
          <a:bodyPr/>
          <a:lstStyle/>
          <a:p>
            <a:fld id="{693A7CEA-A539-4FE9-8828-3E7EEB9DB961}" type="datetimeFigureOut">
              <a:rPr lang="en-US" smtClean="0"/>
              <a:t>08-May-19</a:t>
            </a:fld>
            <a:endParaRPr lang="en-US"/>
          </a:p>
        </p:txBody>
      </p:sp>
      <p:sp>
        <p:nvSpPr>
          <p:cNvPr id="5" name="Footer Placeholder 4">
            <a:extLst>
              <a:ext uri="{FF2B5EF4-FFF2-40B4-BE49-F238E27FC236}">
                <a16:creationId xmlns:a16="http://schemas.microsoft.com/office/drawing/2014/main" id="{EFD8A2EA-C713-49F2-A4B6-34F6367723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2A3817-8C53-41E5-904E-F5988DBA7DFB}"/>
              </a:ext>
            </a:extLst>
          </p:cNvPr>
          <p:cNvSpPr>
            <a:spLocks noGrp="1"/>
          </p:cNvSpPr>
          <p:nvPr>
            <p:ph type="sldNum" sz="quarter" idx="12"/>
          </p:nvPr>
        </p:nvSpPr>
        <p:spPr/>
        <p:txBody>
          <a:bodyPr/>
          <a:lstStyle/>
          <a:p>
            <a:fld id="{0BB3F9DA-D2CA-4087-93DD-16BCC3AA2C47}" type="slidenum">
              <a:rPr lang="en-US" smtClean="0"/>
              <a:t>‹#›</a:t>
            </a:fld>
            <a:endParaRPr lang="en-US"/>
          </a:p>
        </p:txBody>
      </p:sp>
    </p:spTree>
    <p:extLst>
      <p:ext uri="{BB962C8B-B14F-4D97-AF65-F5344CB8AC3E}">
        <p14:creationId xmlns:p14="http://schemas.microsoft.com/office/powerpoint/2010/main" val="1392548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EDB11-F551-495C-B6D1-F8D71FE509B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D2AC279-EC0C-4EAA-A9A1-4285B68DAF1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992154-C5B6-470A-874D-65173FD92210}"/>
              </a:ext>
            </a:extLst>
          </p:cNvPr>
          <p:cNvSpPr>
            <a:spLocks noGrp="1"/>
          </p:cNvSpPr>
          <p:nvPr>
            <p:ph type="dt" sz="half" idx="10"/>
          </p:nvPr>
        </p:nvSpPr>
        <p:spPr/>
        <p:txBody>
          <a:bodyPr/>
          <a:lstStyle/>
          <a:p>
            <a:fld id="{693A7CEA-A539-4FE9-8828-3E7EEB9DB961}" type="datetimeFigureOut">
              <a:rPr lang="en-US" smtClean="0"/>
              <a:t>08-May-19</a:t>
            </a:fld>
            <a:endParaRPr lang="en-US"/>
          </a:p>
        </p:txBody>
      </p:sp>
      <p:sp>
        <p:nvSpPr>
          <p:cNvPr id="5" name="Footer Placeholder 4">
            <a:extLst>
              <a:ext uri="{FF2B5EF4-FFF2-40B4-BE49-F238E27FC236}">
                <a16:creationId xmlns:a16="http://schemas.microsoft.com/office/drawing/2014/main" id="{00A23E5E-F282-4382-9DD6-359BEEBEA1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352CF1-098A-468B-8E60-C6189438BC0E}"/>
              </a:ext>
            </a:extLst>
          </p:cNvPr>
          <p:cNvSpPr>
            <a:spLocks noGrp="1"/>
          </p:cNvSpPr>
          <p:nvPr>
            <p:ph type="sldNum" sz="quarter" idx="12"/>
          </p:nvPr>
        </p:nvSpPr>
        <p:spPr/>
        <p:txBody>
          <a:bodyPr/>
          <a:lstStyle/>
          <a:p>
            <a:fld id="{0BB3F9DA-D2CA-4087-93DD-16BCC3AA2C47}" type="slidenum">
              <a:rPr lang="en-US" smtClean="0"/>
              <a:t>‹#›</a:t>
            </a:fld>
            <a:endParaRPr lang="en-US"/>
          </a:p>
        </p:txBody>
      </p:sp>
    </p:spTree>
    <p:extLst>
      <p:ext uri="{BB962C8B-B14F-4D97-AF65-F5344CB8AC3E}">
        <p14:creationId xmlns:p14="http://schemas.microsoft.com/office/powerpoint/2010/main" val="39275005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EB2C9D1-391E-41A9-A977-3C82D8D25F1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88766BC-58E8-4CC8-A9F1-5504611F8B3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58799F-A5E0-42ED-9819-E56FCB44675C}"/>
              </a:ext>
            </a:extLst>
          </p:cNvPr>
          <p:cNvSpPr>
            <a:spLocks noGrp="1"/>
          </p:cNvSpPr>
          <p:nvPr>
            <p:ph type="dt" sz="half" idx="10"/>
          </p:nvPr>
        </p:nvSpPr>
        <p:spPr/>
        <p:txBody>
          <a:bodyPr/>
          <a:lstStyle/>
          <a:p>
            <a:fld id="{693A7CEA-A539-4FE9-8828-3E7EEB9DB961}" type="datetimeFigureOut">
              <a:rPr lang="en-US" smtClean="0"/>
              <a:t>08-May-19</a:t>
            </a:fld>
            <a:endParaRPr lang="en-US"/>
          </a:p>
        </p:txBody>
      </p:sp>
      <p:sp>
        <p:nvSpPr>
          <p:cNvPr id="5" name="Footer Placeholder 4">
            <a:extLst>
              <a:ext uri="{FF2B5EF4-FFF2-40B4-BE49-F238E27FC236}">
                <a16:creationId xmlns:a16="http://schemas.microsoft.com/office/drawing/2014/main" id="{C0D9D5A5-9F66-4491-9DCE-121EA5E746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E74627-7A8D-43C9-A79E-ABFD5B157A64}"/>
              </a:ext>
            </a:extLst>
          </p:cNvPr>
          <p:cNvSpPr>
            <a:spLocks noGrp="1"/>
          </p:cNvSpPr>
          <p:nvPr>
            <p:ph type="sldNum" sz="quarter" idx="12"/>
          </p:nvPr>
        </p:nvSpPr>
        <p:spPr/>
        <p:txBody>
          <a:bodyPr/>
          <a:lstStyle/>
          <a:p>
            <a:fld id="{0BB3F9DA-D2CA-4087-93DD-16BCC3AA2C47}" type="slidenum">
              <a:rPr lang="en-US" smtClean="0"/>
              <a:t>‹#›</a:t>
            </a:fld>
            <a:endParaRPr lang="en-US"/>
          </a:p>
        </p:txBody>
      </p:sp>
    </p:spTree>
    <p:extLst>
      <p:ext uri="{BB962C8B-B14F-4D97-AF65-F5344CB8AC3E}">
        <p14:creationId xmlns:p14="http://schemas.microsoft.com/office/powerpoint/2010/main" val="549923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8DBDF-88C9-4C44-B0E9-690BE0B4C0B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3DEE72-1350-4518-ADDF-1F9CE5FF585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FBF54B-6DC6-401B-A0A2-95A03F88DC07}"/>
              </a:ext>
            </a:extLst>
          </p:cNvPr>
          <p:cNvSpPr>
            <a:spLocks noGrp="1"/>
          </p:cNvSpPr>
          <p:nvPr>
            <p:ph type="dt" sz="half" idx="10"/>
          </p:nvPr>
        </p:nvSpPr>
        <p:spPr/>
        <p:txBody>
          <a:bodyPr/>
          <a:lstStyle/>
          <a:p>
            <a:fld id="{693A7CEA-A539-4FE9-8828-3E7EEB9DB961}" type="datetimeFigureOut">
              <a:rPr lang="en-US" smtClean="0"/>
              <a:t>08-May-19</a:t>
            </a:fld>
            <a:endParaRPr lang="en-US"/>
          </a:p>
        </p:txBody>
      </p:sp>
      <p:sp>
        <p:nvSpPr>
          <p:cNvPr id="5" name="Footer Placeholder 4">
            <a:extLst>
              <a:ext uri="{FF2B5EF4-FFF2-40B4-BE49-F238E27FC236}">
                <a16:creationId xmlns:a16="http://schemas.microsoft.com/office/drawing/2014/main" id="{B9ADBF81-89B7-486D-BD9A-1A6957CD76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F7D072-1379-4A01-B173-5431C3FF9AFC}"/>
              </a:ext>
            </a:extLst>
          </p:cNvPr>
          <p:cNvSpPr>
            <a:spLocks noGrp="1"/>
          </p:cNvSpPr>
          <p:nvPr>
            <p:ph type="sldNum" sz="quarter" idx="12"/>
          </p:nvPr>
        </p:nvSpPr>
        <p:spPr/>
        <p:txBody>
          <a:bodyPr/>
          <a:lstStyle/>
          <a:p>
            <a:fld id="{0BB3F9DA-D2CA-4087-93DD-16BCC3AA2C47}" type="slidenum">
              <a:rPr lang="en-US" smtClean="0"/>
              <a:t>‹#›</a:t>
            </a:fld>
            <a:endParaRPr lang="en-US"/>
          </a:p>
        </p:txBody>
      </p:sp>
    </p:spTree>
    <p:extLst>
      <p:ext uri="{BB962C8B-B14F-4D97-AF65-F5344CB8AC3E}">
        <p14:creationId xmlns:p14="http://schemas.microsoft.com/office/powerpoint/2010/main" val="1156348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C616B-E4E6-44BB-943C-C631DD069D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FF26EA3-5DBA-47AE-B9E1-FA46CC34AB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A50A85E-9013-4211-9DC3-DD8A4157538F}"/>
              </a:ext>
            </a:extLst>
          </p:cNvPr>
          <p:cNvSpPr>
            <a:spLocks noGrp="1"/>
          </p:cNvSpPr>
          <p:nvPr>
            <p:ph type="dt" sz="half" idx="10"/>
          </p:nvPr>
        </p:nvSpPr>
        <p:spPr/>
        <p:txBody>
          <a:bodyPr/>
          <a:lstStyle/>
          <a:p>
            <a:fld id="{693A7CEA-A539-4FE9-8828-3E7EEB9DB961}" type="datetimeFigureOut">
              <a:rPr lang="en-US" smtClean="0"/>
              <a:t>08-May-19</a:t>
            </a:fld>
            <a:endParaRPr lang="en-US"/>
          </a:p>
        </p:txBody>
      </p:sp>
      <p:sp>
        <p:nvSpPr>
          <p:cNvPr id="5" name="Footer Placeholder 4">
            <a:extLst>
              <a:ext uri="{FF2B5EF4-FFF2-40B4-BE49-F238E27FC236}">
                <a16:creationId xmlns:a16="http://schemas.microsoft.com/office/drawing/2014/main" id="{F158F8D8-3448-4EE3-9F1B-D473BF88CD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6F0B5F-A7B1-42BC-89BA-DC0DC36FA8C8}"/>
              </a:ext>
            </a:extLst>
          </p:cNvPr>
          <p:cNvSpPr>
            <a:spLocks noGrp="1"/>
          </p:cNvSpPr>
          <p:nvPr>
            <p:ph type="sldNum" sz="quarter" idx="12"/>
          </p:nvPr>
        </p:nvSpPr>
        <p:spPr/>
        <p:txBody>
          <a:bodyPr/>
          <a:lstStyle/>
          <a:p>
            <a:fld id="{0BB3F9DA-D2CA-4087-93DD-16BCC3AA2C47}" type="slidenum">
              <a:rPr lang="en-US" smtClean="0"/>
              <a:t>‹#›</a:t>
            </a:fld>
            <a:endParaRPr lang="en-US"/>
          </a:p>
        </p:txBody>
      </p:sp>
    </p:spTree>
    <p:extLst>
      <p:ext uri="{BB962C8B-B14F-4D97-AF65-F5344CB8AC3E}">
        <p14:creationId xmlns:p14="http://schemas.microsoft.com/office/powerpoint/2010/main" val="3335941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8C94B-4B1D-455B-BAF9-52A6E00FBF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A4AE59-09DC-4CB9-A396-340E4E26022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3C03DE4-FEEB-4782-BB6F-008DF80AC76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FF18381-0D2D-4E5A-84D4-47FAC924AA26}"/>
              </a:ext>
            </a:extLst>
          </p:cNvPr>
          <p:cNvSpPr>
            <a:spLocks noGrp="1"/>
          </p:cNvSpPr>
          <p:nvPr>
            <p:ph type="dt" sz="half" idx="10"/>
          </p:nvPr>
        </p:nvSpPr>
        <p:spPr/>
        <p:txBody>
          <a:bodyPr/>
          <a:lstStyle/>
          <a:p>
            <a:fld id="{693A7CEA-A539-4FE9-8828-3E7EEB9DB961}" type="datetimeFigureOut">
              <a:rPr lang="en-US" smtClean="0"/>
              <a:t>08-May-19</a:t>
            </a:fld>
            <a:endParaRPr lang="en-US"/>
          </a:p>
        </p:txBody>
      </p:sp>
      <p:sp>
        <p:nvSpPr>
          <p:cNvPr id="6" name="Footer Placeholder 5">
            <a:extLst>
              <a:ext uri="{FF2B5EF4-FFF2-40B4-BE49-F238E27FC236}">
                <a16:creationId xmlns:a16="http://schemas.microsoft.com/office/drawing/2014/main" id="{C31574CB-BB40-4B7F-91A4-2FA4AA13C7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016F81-5891-498E-BE6B-86FF8CAD0746}"/>
              </a:ext>
            </a:extLst>
          </p:cNvPr>
          <p:cNvSpPr>
            <a:spLocks noGrp="1"/>
          </p:cNvSpPr>
          <p:nvPr>
            <p:ph type="sldNum" sz="quarter" idx="12"/>
          </p:nvPr>
        </p:nvSpPr>
        <p:spPr/>
        <p:txBody>
          <a:bodyPr/>
          <a:lstStyle/>
          <a:p>
            <a:fld id="{0BB3F9DA-D2CA-4087-93DD-16BCC3AA2C47}" type="slidenum">
              <a:rPr lang="en-US" smtClean="0"/>
              <a:t>‹#›</a:t>
            </a:fld>
            <a:endParaRPr lang="en-US"/>
          </a:p>
        </p:txBody>
      </p:sp>
    </p:spTree>
    <p:extLst>
      <p:ext uri="{BB962C8B-B14F-4D97-AF65-F5344CB8AC3E}">
        <p14:creationId xmlns:p14="http://schemas.microsoft.com/office/powerpoint/2010/main" val="22559393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B90AA-A862-4355-B520-025DCEB3585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99C4BF4-76AA-4379-AEDB-0D2C95E39F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BCB3548-42CB-4043-8C36-63FD7A033B9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87AE499-D371-44EF-B2D7-9499B1ACA1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8B5BABA-A728-4631-BA8C-60FBFC5D6A2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75CCE19-D0CF-4268-A9BD-825779427B34}"/>
              </a:ext>
            </a:extLst>
          </p:cNvPr>
          <p:cNvSpPr>
            <a:spLocks noGrp="1"/>
          </p:cNvSpPr>
          <p:nvPr>
            <p:ph type="dt" sz="half" idx="10"/>
          </p:nvPr>
        </p:nvSpPr>
        <p:spPr/>
        <p:txBody>
          <a:bodyPr/>
          <a:lstStyle/>
          <a:p>
            <a:fld id="{693A7CEA-A539-4FE9-8828-3E7EEB9DB961}" type="datetimeFigureOut">
              <a:rPr lang="en-US" smtClean="0"/>
              <a:t>08-May-19</a:t>
            </a:fld>
            <a:endParaRPr lang="en-US"/>
          </a:p>
        </p:txBody>
      </p:sp>
      <p:sp>
        <p:nvSpPr>
          <p:cNvPr id="8" name="Footer Placeholder 7">
            <a:extLst>
              <a:ext uri="{FF2B5EF4-FFF2-40B4-BE49-F238E27FC236}">
                <a16:creationId xmlns:a16="http://schemas.microsoft.com/office/drawing/2014/main" id="{10F2CCAE-F136-4B09-82BD-1A9D6AAAF7C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52E3814-635A-4F93-889E-F8B721B55436}"/>
              </a:ext>
            </a:extLst>
          </p:cNvPr>
          <p:cNvSpPr>
            <a:spLocks noGrp="1"/>
          </p:cNvSpPr>
          <p:nvPr>
            <p:ph type="sldNum" sz="quarter" idx="12"/>
          </p:nvPr>
        </p:nvSpPr>
        <p:spPr/>
        <p:txBody>
          <a:bodyPr/>
          <a:lstStyle/>
          <a:p>
            <a:fld id="{0BB3F9DA-D2CA-4087-93DD-16BCC3AA2C47}" type="slidenum">
              <a:rPr lang="en-US" smtClean="0"/>
              <a:t>‹#›</a:t>
            </a:fld>
            <a:endParaRPr lang="en-US"/>
          </a:p>
        </p:txBody>
      </p:sp>
    </p:spTree>
    <p:extLst>
      <p:ext uri="{BB962C8B-B14F-4D97-AF65-F5344CB8AC3E}">
        <p14:creationId xmlns:p14="http://schemas.microsoft.com/office/powerpoint/2010/main" val="39725219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C2A05-40CA-477C-8F83-63CD37E545F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B2514A0-613B-4EA3-BADC-6EECEE2C2EC3}"/>
              </a:ext>
            </a:extLst>
          </p:cNvPr>
          <p:cNvSpPr>
            <a:spLocks noGrp="1"/>
          </p:cNvSpPr>
          <p:nvPr>
            <p:ph type="dt" sz="half" idx="10"/>
          </p:nvPr>
        </p:nvSpPr>
        <p:spPr/>
        <p:txBody>
          <a:bodyPr/>
          <a:lstStyle/>
          <a:p>
            <a:fld id="{693A7CEA-A539-4FE9-8828-3E7EEB9DB961}" type="datetimeFigureOut">
              <a:rPr lang="en-US" smtClean="0"/>
              <a:t>08-May-19</a:t>
            </a:fld>
            <a:endParaRPr lang="en-US"/>
          </a:p>
        </p:txBody>
      </p:sp>
      <p:sp>
        <p:nvSpPr>
          <p:cNvPr id="4" name="Footer Placeholder 3">
            <a:extLst>
              <a:ext uri="{FF2B5EF4-FFF2-40B4-BE49-F238E27FC236}">
                <a16:creationId xmlns:a16="http://schemas.microsoft.com/office/drawing/2014/main" id="{34F6BECB-E0C8-4238-B269-1540F70CB10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58B0F0A-7991-4E5E-AD63-323654BAF439}"/>
              </a:ext>
            </a:extLst>
          </p:cNvPr>
          <p:cNvSpPr>
            <a:spLocks noGrp="1"/>
          </p:cNvSpPr>
          <p:nvPr>
            <p:ph type="sldNum" sz="quarter" idx="12"/>
          </p:nvPr>
        </p:nvSpPr>
        <p:spPr/>
        <p:txBody>
          <a:bodyPr/>
          <a:lstStyle/>
          <a:p>
            <a:fld id="{0BB3F9DA-D2CA-4087-93DD-16BCC3AA2C47}" type="slidenum">
              <a:rPr lang="en-US" smtClean="0"/>
              <a:t>‹#›</a:t>
            </a:fld>
            <a:endParaRPr lang="en-US"/>
          </a:p>
        </p:txBody>
      </p:sp>
    </p:spTree>
    <p:extLst>
      <p:ext uri="{BB962C8B-B14F-4D97-AF65-F5344CB8AC3E}">
        <p14:creationId xmlns:p14="http://schemas.microsoft.com/office/powerpoint/2010/main" val="2796015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6BEFBD-2E30-4B8D-A334-7C2D0DC850F0}"/>
              </a:ext>
            </a:extLst>
          </p:cNvPr>
          <p:cNvSpPr>
            <a:spLocks noGrp="1"/>
          </p:cNvSpPr>
          <p:nvPr>
            <p:ph type="dt" sz="half" idx="10"/>
          </p:nvPr>
        </p:nvSpPr>
        <p:spPr/>
        <p:txBody>
          <a:bodyPr/>
          <a:lstStyle/>
          <a:p>
            <a:fld id="{693A7CEA-A539-4FE9-8828-3E7EEB9DB961}" type="datetimeFigureOut">
              <a:rPr lang="en-US" smtClean="0"/>
              <a:t>08-May-19</a:t>
            </a:fld>
            <a:endParaRPr lang="en-US"/>
          </a:p>
        </p:txBody>
      </p:sp>
      <p:sp>
        <p:nvSpPr>
          <p:cNvPr id="3" name="Footer Placeholder 2">
            <a:extLst>
              <a:ext uri="{FF2B5EF4-FFF2-40B4-BE49-F238E27FC236}">
                <a16:creationId xmlns:a16="http://schemas.microsoft.com/office/drawing/2014/main" id="{B73D2F87-40B5-49CE-9C18-1F3AC63013C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B1BF6FA-1407-45EC-8871-66C374E025D6}"/>
              </a:ext>
            </a:extLst>
          </p:cNvPr>
          <p:cNvSpPr>
            <a:spLocks noGrp="1"/>
          </p:cNvSpPr>
          <p:nvPr>
            <p:ph type="sldNum" sz="quarter" idx="12"/>
          </p:nvPr>
        </p:nvSpPr>
        <p:spPr/>
        <p:txBody>
          <a:bodyPr/>
          <a:lstStyle/>
          <a:p>
            <a:fld id="{0BB3F9DA-D2CA-4087-93DD-16BCC3AA2C47}" type="slidenum">
              <a:rPr lang="en-US" smtClean="0"/>
              <a:t>‹#›</a:t>
            </a:fld>
            <a:endParaRPr lang="en-US"/>
          </a:p>
        </p:txBody>
      </p:sp>
    </p:spTree>
    <p:extLst>
      <p:ext uri="{BB962C8B-B14F-4D97-AF65-F5344CB8AC3E}">
        <p14:creationId xmlns:p14="http://schemas.microsoft.com/office/powerpoint/2010/main" val="336494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CABEF-8784-47FE-96E2-8A89E1FDAD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579DFA1-5CC6-4C75-9D9C-6C177CEBE5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F5A85AE-8E76-431C-9DB2-468947D9F2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F721123-A45C-42AA-B639-133FE7C33A88}"/>
              </a:ext>
            </a:extLst>
          </p:cNvPr>
          <p:cNvSpPr>
            <a:spLocks noGrp="1"/>
          </p:cNvSpPr>
          <p:nvPr>
            <p:ph type="dt" sz="half" idx="10"/>
          </p:nvPr>
        </p:nvSpPr>
        <p:spPr/>
        <p:txBody>
          <a:bodyPr/>
          <a:lstStyle/>
          <a:p>
            <a:fld id="{693A7CEA-A539-4FE9-8828-3E7EEB9DB961}" type="datetimeFigureOut">
              <a:rPr lang="en-US" smtClean="0"/>
              <a:t>08-May-19</a:t>
            </a:fld>
            <a:endParaRPr lang="en-US"/>
          </a:p>
        </p:txBody>
      </p:sp>
      <p:sp>
        <p:nvSpPr>
          <p:cNvPr id="6" name="Footer Placeholder 5">
            <a:extLst>
              <a:ext uri="{FF2B5EF4-FFF2-40B4-BE49-F238E27FC236}">
                <a16:creationId xmlns:a16="http://schemas.microsoft.com/office/drawing/2014/main" id="{7D16BBCA-5F81-46AF-8FDF-B30C668BDC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D33946-D897-4032-8FE9-73F0A2A29AED}"/>
              </a:ext>
            </a:extLst>
          </p:cNvPr>
          <p:cNvSpPr>
            <a:spLocks noGrp="1"/>
          </p:cNvSpPr>
          <p:nvPr>
            <p:ph type="sldNum" sz="quarter" idx="12"/>
          </p:nvPr>
        </p:nvSpPr>
        <p:spPr/>
        <p:txBody>
          <a:bodyPr/>
          <a:lstStyle/>
          <a:p>
            <a:fld id="{0BB3F9DA-D2CA-4087-93DD-16BCC3AA2C47}" type="slidenum">
              <a:rPr lang="en-US" smtClean="0"/>
              <a:t>‹#›</a:t>
            </a:fld>
            <a:endParaRPr lang="en-US"/>
          </a:p>
        </p:txBody>
      </p:sp>
    </p:spTree>
    <p:extLst>
      <p:ext uri="{BB962C8B-B14F-4D97-AF65-F5344CB8AC3E}">
        <p14:creationId xmlns:p14="http://schemas.microsoft.com/office/powerpoint/2010/main" val="30528433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E5914-72A7-4BCF-ADD1-0A654EB10D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730487B-F020-4189-8F3A-5274833320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B90601B-51BC-4379-9065-9027DFBC56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2F5F4BD-2F5E-47C0-B2F7-FE724FA128DA}"/>
              </a:ext>
            </a:extLst>
          </p:cNvPr>
          <p:cNvSpPr>
            <a:spLocks noGrp="1"/>
          </p:cNvSpPr>
          <p:nvPr>
            <p:ph type="dt" sz="half" idx="10"/>
          </p:nvPr>
        </p:nvSpPr>
        <p:spPr/>
        <p:txBody>
          <a:bodyPr/>
          <a:lstStyle/>
          <a:p>
            <a:fld id="{693A7CEA-A539-4FE9-8828-3E7EEB9DB961}" type="datetimeFigureOut">
              <a:rPr lang="en-US" smtClean="0"/>
              <a:t>08-May-19</a:t>
            </a:fld>
            <a:endParaRPr lang="en-US"/>
          </a:p>
        </p:txBody>
      </p:sp>
      <p:sp>
        <p:nvSpPr>
          <p:cNvPr id="6" name="Footer Placeholder 5">
            <a:extLst>
              <a:ext uri="{FF2B5EF4-FFF2-40B4-BE49-F238E27FC236}">
                <a16:creationId xmlns:a16="http://schemas.microsoft.com/office/drawing/2014/main" id="{36A0AA26-463B-4E37-BFA2-F7E8321176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B8F32A-57CC-45F6-BB7E-F13CFC3709F5}"/>
              </a:ext>
            </a:extLst>
          </p:cNvPr>
          <p:cNvSpPr>
            <a:spLocks noGrp="1"/>
          </p:cNvSpPr>
          <p:nvPr>
            <p:ph type="sldNum" sz="quarter" idx="12"/>
          </p:nvPr>
        </p:nvSpPr>
        <p:spPr/>
        <p:txBody>
          <a:bodyPr/>
          <a:lstStyle/>
          <a:p>
            <a:fld id="{0BB3F9DA-D2CA-4087-93DD-16BCC3AA2C47}" type="slidenum">
              <a:rPr lang="en-US" smtClean="0"/>
              <a:t>‹#›</a:t>
            </a:fld>
            <a:endParaRPr lang="en-US"/>
          </a:p>
        </p:txBody>
      </p:sp>
    </p:spTree>
    <p:extLst>
      <p:ext uri="{BB962C8B-B14F-4D97-AF65-F5344CB8AC3E}">
        <p14:creationId xmlns:p14="http://schemas.microsoft.com/office/powerpoint/2010/main" val="3463832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447F49-20DC-4FE2-8033-45EEFA89B8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DCC596B-4330-4A4D-AF5E-AECF9A5DBB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02B1EE-9F2D-49D1-A13C-697555CA75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3A7CEA-A539-4FE9-8828-3E7EEB9DB961}" type="datetimeFigureOut">
              <a:rPr lang="en-US" smtClean="0"/>
              <a:t>08-May-19</a:t>
            </a:fld>
            <a:endParaRPr lang="en-US"/>
          </a:p>
        </p:txBody>
      </p:sp>
      <p:sp>
        <p:nvSpPr>
          <p:cNvPr id="5" name="Footer Placeholder 4">
            <a:extLst>
              <a:ext uri="{FF2B5EF4-FFF2-40B4-BE49-F238E27FC236}">
                <a16:creationId xmlns:a16="http://schemas.microsoft.com/office/drawing/2014/main" id="{8B8EB061-6190-4DCC-971D-80BACC18D7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B055B60-24AC-4D40-A7A3-DC7F1B9D73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B3F9DA-D2CA-4087-93DD-16BCC3AA2C47}" type="slidenum">
              <a:rPr lang="en-US" smtClean="0"/>
              <a:t>‹#›</a:t>
            </a:fld>
            <a:endParaRPr lang="en-US"/>
          </a:p>
        </p:txBody>
      </p:sp>
    </p:spTree>
    <p:extLst>
      <p:ext uri="{BB962C8B-B14F-4D97-AF65-F5344CB8AC3E}">
        <p14:creationId xmlns:p14="http://schemas.microsoft.com/office/powerpoint/2010/main" val="1610160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9.emf"/><Relationship Id="rId13" Type="http://schemas.openxmlformats.org/officeDocument/2006/relationships/oleObject" Target="../embeddings/oleObject8.bin"/><Relationship Id="rId3" Type="http://schemas.openxmlformats.org/officeDocument/2006/relationships/oleObject" Target="../embeddings/oleObject3.bin"/><Relationship Id="rId7" Type="http://schemas.openxmlformats.org/officeDocument/2006/relationships/oleObject" Target="../embeddings/oleObject5.bin"/><Relationship Id="rId12" Type="http://schemas.openxmlformats.org/officeDocument/2006/relationships/image" Target="../media/image11.emf"/><Relationship Id="rId2" Type="http://schemas.openxmlformats.org/officeDocument/2006/relationships/slideLayout" Target="../slideLayouts/slideLayout2.xml"/><Relationship Id="rId16" Type="http://schemas.openxmlformats.org/officeDocument/2006/relationships/image" Target="../media/image13.emf"/><Relationship Id="rId1" Type="http://schemas.openxmlformats.org/officeDocument/2006/relationships/vmlDrawing" Target="../drawings/vmlDrawing2.vml"/><Relationship Id="rId6" Type="http://schemas.openxmlformats.org/officeDocument/2006/relationships/image" Target="../media/image8.emf"/><Relationship Id="rId11" Type="http://schemas.openxmlformats.org/officeDocument/2006/relationships/oleObject" Target="../embeddings/oleObject7.bin"/><Relationship Id="rId5" Type="http://schemas.openxmlformats.org/officeDocument/2006/relationships/oleObject" Target="../embeddings/oleObject4.bin"/><Relationship Id="rId15" Type="http://schemas.openxmlformats.org/officeDocument/2006/relationships/oleObject" Target="../embeddings/oleObject9.bin"/><Relationship Id="rId10" Type="http://schemas.openxmlformats.org/officeDocument/2006/relationships/image" Target="../media/image10.emf"/><Relationship Id="rId4" Type="http://schemas.openxmlformats.org/officeDocument/2006/relationships/image" Target="../media/image7.emf"/><Relationship Id="rId9" Type="http://schemas.openxmlformats.org/officeDocument/2006/relationships/oleObject" Target="../embeddings/oleObject6.bin"/><Relationship Id="rId14" Type="http://schemas.openxmlformats.org/officeDocument/2006/relationships/image" Target="../media/image12.emf"/></Relationships>
</file>

<file path=ppt/slides/_rels/slide7.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oleObject" Target="../embeddings/oleObject10.bin"/><Relationship Id="rId7"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5.emf"/><Relationship Id="rId5" Type="http://schemas.openxmlformats.org/officeDocument/2006/relationships/oleObject" Target="../embeddings/oleObject11.bin"/><Relationship Id="rId10" Type="http://schemas.openxmlformats.org/officeDocument/2006/relationships/image" Target="../media/image17.emf"/><Relationship Id="rId4" Type="http://schemas.openxmlformats.org/officeDocument/2006/relationships/image" Target="../media/image14.emf"/><Relationship Id="rId9" Type="http://schemas.openxmlformats.org/officeDocument/2006/relationships/oleObject" Target="../embeddings/oleObject13.bin"/></Relationships>
</file>

<file path=ppt/slides/_rels/slide8.xml.rels><?xml version="1.0" encoding="UTF-8" standalone="yes"?>
<Relationships xmlns="http://schemas.openxmlformats.org/package/2006/relationships"><Relationship Id="rId8" Type="http://schemas.openxmlformats.org/officeDocument/2006/relationships/image" Target="../media/image20.emf"/><Relationship Id="rId3" Type="http://schemas.openxmlformats.org/officeDocument/2006/relationships/oleObject" Target="../embeddings/oleObject14.bin"/><Relationship Id="rId7"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9.emf"/><Relationship Id="rId5" Type="http://schemas.openxmlformats.org/officeDocument/2006/relationships/oleObject" Target="../embeddings/oleObject15.bin"/><Relationship Id="rId10" Type="http://schemas.openxmlformats.org/officeDocument/2006/relationships/image" Target="../media/image21.emf"/><Relationship Id="rId4" Type="http://schemas.openxmlformats.org/officeDocument/2006/relationships/image" Target="../media/image18.emf"/><Relationship Id="rId9" Type="http://schemas.openxmlformats.org/officeDocument/2006/relationships/oleObject" Target="../embeddings/oleObject17.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2000FF0-2B0A-4BF1-A461-5956BF5A135F}"/>
              </a:ext>
            </a:extLst>
          </p:cNvPr>
          <p:cNvSpPr txBox="1"/>
          <p:nvPr/>
        </p:nvSpPr>
        <p:spPr>
          <a:xfrm>
            <a:off x="759059" y="460593"/>
            <a:ext cx="10934404" cy="830997"/>
          </a:xfrm>
          <a:prstGeom prst="rect">
            <a:avLst/>
          </a:prstGeom>
          <a:noFill/>
        </p:spPr>
        <p:txBody>
          <a:bodyPr wrap="none" rtlCol="0">
            <a:spAutoFit/>
          </a:bodyPr>
          <a:lstStyle/>
          <a:p>
            <a:r>
              <a:rPr lang="en-US" sz="4800" b="1" dirty="0">
                <a:ln w="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Nomenclature of Bridge Compounds</a:t>
            </a:r>
          </a:p>
        </p:txBody>
      </p:sp>
      <p:sp>
        <p:nvSpPr>
          <p:cNvPr id="3" name="TextBox 2">
            <a:extLst>
              <a:ext uri="{FF2B5EF4-FFF2-40B4-BE49-F238E27FC236}">
                <a16:creationId xmlns:a16="http://schemas.microsoft.com/office/drawing/2014/main" id="{7A9445FC-DA75-464D-80DB-16220CFC1227}"/>
              </a:ext>
            </a:extLst>
          </p:cNvPr>
          <p:cNvSpPr txBox="1"/>
          <p:nvPr/>
        </p:nvSpPr>
        <p:spPr>
          <a:xfrm flipH="1">
            <a:off x="4029119" y="2068830"/>
            <a:ext cx="4194811" cy="707886"/>
          </a:xfrm>
          <a:prstGeom prst="rect">
            <a:avLst/>
          </a:prstGeom>
          <a:noFill/>
        </p:spPr>
        <p:txBody>
          <a:bodyPr wrap="square" rtlCol="0">
            <a:spAutoFit/>
          </a:bodyPr>
          <a:lstStyle/>
          <a:p>
            <a:r>
              <a:rPr lang="en-US" sz="4000" b="1" dirty="0">
                <a:solidFill>
                  <a:schemeClr val="accent2">
                    <a:lumMod val="75000"/>
                  </a:schemeClr>
                </a:solidFill>
                <a:latin typeface="Arial" panose="020B0604020202020204" pitchFamily="34" charset="0"/>
                <a:cs typeface="Arial" panose="020B0604020202020204" pitchFamily="34" charset="0"/>
              </a:rPr>
              <a:t>Dr. </a:t>
            </a:r>
            <a:r>
              <a:rPr lang="en-US" sz="4000" b="1" dirty="0" err="1">
                <a:solidFill>
                  <a:schemeClr val="accent2">
                    <a:lumMod val="75000"/>
                  </a:schemeClr>
                </a:solidFill>
                <a:latin typeface="Arial" panose="020B0604020202020204" pitchFamily="34" charset="0"/>
                <a:cs typeface="Arial" panose="020B0604020202020204" pitchFamily="34" charset="0"/>
              </a:rPr>
              <a:t>Snigdha</a:t>
            </a:r>
            <a:r>
              <a:rPr lang="en-US" sz="4000" b="1" dirty="0">
                <a:solidFill>
                  <a:schemeClr val="accent2">
                    <a:lumMod val="75000"/>
                  </a:schemeClr>
                </a:solidFill>
                <a:latin typeface="Arial" panose="020B0604020202020204" pitchFamily="34" charset="0"/>
                <a:cs typeface="Arial" panose="020B0604020202020204" pitchFamily="34" charset="0"/>
              </a:rPr>
              <a:t> Roy</a:t>
            </a:r>
          </a:p>
        </p:txBody>
      </p:sp>
      <p:sp>
        <p:nvSpPr>
          <p:cNvPr id="4" name="TextBox 3">
            <a:extLst>
              <a:ext uri="{FF2B5EF4-FFF2-40B4-BE49-F238E27FC236}">
                <a16:creationId xmlns:a16="http://schemas.microsoft.com/office/drawing/2014/main" id="{05D17A52-8B0A-4825-B82D-6B7CA6037AE5}"/>
              </a:ext>
            </a:extLst>
          </p:cNvPr>
          <p:cNvSpPr txBox="1"/>
          <p:nvPr/>
        </p:nvSpPr>
        <p:spPr>
          <a:xfrm>
            <a:off x="4000856" y="5646420"/>
            <a:ext cx="3885487" cy="954107"/>
          </a:xfrm>
          <a:prstGeom prst="rect">
            <a:avLst/>
          </a:prstGeom>
          <a:noFill/>
        </p:spPr>
        <p:txBody>
          <a:bodyPr wrap="none" rtlCol="0">
            <a:spAutoFit/>
          </a:bodyPr>
          <a:lstStyle/>
          <a:p>
            <a:pPr algn="ctr"/>
            <a:r>
              <a:rPr lang="en-US" sz="2800" b="1" dirty="0">
                <a:solidFill>
                  <a:schemeClr val="accent6">
                    <a:lumMod val="75000"/>
                  </a:schemeClr>
                </a:solidFill>
                <a:latin typeface="Arial" panose="020B0604020202020204" pitchFamily="34" charset="0"/>
                <a:cs typeface="Arial" panose="020B0604020202020204" pitchFamily="34" charset="0"/>
              </a:rPr>
              <a:t>B. B. College Asansol</a:t>
            </a:r>
          </a:p>
          <a:p>
            <a:pPr algn="ctr"/>
            <a:r>
              <a:rPr lang="en-US" sz="2800" b="1" dirty="0">
                <a:solidFill>
                  <a:schemeClr val="accent6">
                    <a:lumMod val="75000"/>
                  </a:schemeClr>
                </a:solidFill>
                <a:latin typeface="Arial" panose="020B0604020202020204" pitchFamily="34" charset="0"/>
                <a:cs typeface="Arial" panose="020B0604020202020204" pitchFamily="34" charset="0"/>
              </a:rPr>
              <a:t>Asansol-713303</a:t>
            </a:r>
          </a:p>
        </p:txBody>
      </p:sp>
      <p:pic>
        <p:nvPicPr>
          <p:cNvPr id="14340" name="Picture 4" descr="Image result for b b college asansol logo">
            <a:extLst>
              <a:ext uri="{FF2B5EF4-FFF2-40B4-BE49-F238E27FC236}">
                <a16:creationId xmlns:a16="http://schemas.microsoft.com/office/drawing/2014/main" id="{F460B08D-0988-4228-9DAC-9ABEA969C8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9250" y="3984486"/>
            <a:ext cx="1571625" cy="140017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C53E04E-3B18-4424-9BF8-7E7148960BBF}"/>
              </a:ext>
            </a:extLst>
          </p:cNvPr>
          <p:cNvSpPr txBox="1"/>
          <p:nvPr/>
        </p:nvSpPr>
        <p:spPr>
          <a:xfrm>
            <a:off x="4320398" y="2852172"/>
            <a:ext cx="3246402" cy="707886"/>
          </a:xfrm>
          <a:prstGeom prst="rect">
            <a:avLst/>
          </a:prstGeom>
          <a:noFill/>
        </p:spPr>
        <p:txBody>
          <a:bodyPr wrap="none" rtlCol="0">
            <a:spAutoFit/>
          </a:bodyPr>
          <a:lstStyle/>
          <a:p>
            <a:pPr algn="ctr"/>
            <a:r>
              <a:rPr lang="en-US" sz="2000" b="1" dirty="0">
                <a:solidFill>
                  <a:srgbClr val="C00000"/>
                </a:solidFill>
                <a:latin typeface="Arial" panose="020B0604020202020204" pitchFamily="34" charset="0"/>
                <a:cs typeface="Arial" panose="020B0604020202020204" pitchFamily="34" charset="0"/>
              </a:rPr>
              <a:t>Assistant Professor</a:t>
            </a:r>
          </a:p>
          <a:p>
            <a:pPr algn="ctr"/>
            <a:r>
              <a:rPr lang="en-US" sz="2000" b="1" dirty="0">
                <a:solidFill>
                  <a:srgbClr val="C00000"/>
                </a:solidFill>
                <a:latin typeface="Arial" panose="020B0604020202020204" pitchFamily="34" charset="0"/>
                <a:cs typeface="Arial" panose="020B0604020202020204" pitchFamily="34" charset="0"/>
              </a:rPr>
              <a:t>Department of Chemistry</a:t>
            </a:r>
          </a:p>
        </p:txBody>
      </p:sp>
    </p:spTree>
    <p:extLst>
      <p:ext uri="{BB962C8B-B14F-4D97-AF65-F5344CB8AC3E}">
        <p14:creationId xmlns:p14="http://schemas.microsoft.com/office/powerpoint/2010/main" val="2121118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B9E386F-AC68-434B-A07C-95A71E4FA388}"/>
              </a:ext>
            </a:extLst>
          </p:cNvPr>
          <p:cNvSpPr txBox="1"/>
          <p:nvPr/>
        </p:nvSpPr>
        <p:spPr>
          <a:xfrm>
            <a:off x="137057" y="1428619"/>
            <a:ext cx="12207316" cy="6740307"/>
          </a:xfrm>
          <a:prstGeom prst="rect">
            <a:avLst/>
          </a:prstGeom>
          <a:noFill/>
        </p:spPr>
        <p:txBody>
          <a:bodyPr wrap="none" rtlCol="0">
            <a:spAutoFit/>
          </a:bodyPr>
          <a:lstStyle/>
          <a:p>
            <a:pPr marL="285750" indent="-285750">
              <a:buFont typeface="Wingdings" panose="05000000000000000000" pitchFamily="2" charset="2"/>
              <a:buChar char="Ø"/>
            </a:pPr>
            <a:r>
              <a:rPr lang="en-US" b="1" dirty="0">
                <a:solidFill>
                  <a:schemeClr val="accent1"/>
                </a:solidFill>
                <a:latin typeface="Arial" panose="020B0604020202020204" pitchFamily="34" charset="0"/>
                <a:cs typeface="Arial" panose="020B0604020202020204" pitchFamily="34" charset="0"/>
              </a:rPr>
              <a:t>Bridge head atom</a:t>
            </a:r>
            <a:r>
              <a:rPr lang="en-US" dirty="0">
                <a:latin typeface="Arial" panose="020B0604020202020204" pitchFamily="34" charset="0"/>
                <a:cs typeface="Arial" panose="020B0604020202020204" pitchFamily="34" charset="0"/>
              </a:rPr>
              <a:t>: A bridge head is any skeletal atom of the ring system which is bonded to three or more skeletal</a:t>
            </a:r>
          </a:p>
          <a:p>
            <a:r>
              <a:rPr lang="en-US" dirty="0">
                <a:latin typeface="Arial" panose="020B0604020202020204" pitchFamily="34" charset="0"/>
                <a:cs typeface="Arial" panose="020B0604020202020204" pitchFamily="34" charset="0"/>
              </a:rPr>
              <a:t>atoms (excluding hydrogen). Bridge heads are common to all the rings.</a:t>
            </a:r>
          </a:p>
          <a:p>
            <a:endParaRPr lang="en-US"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b="1" dirty="0">
                <a:solidFill>
                  <a:schemeClr val="accent1"/>
                </a:solidFill>
                <a:latin typeface="Arial" panose="020B0604020202020204" pitchFamily="34" charset="0"/>
                <a:cs typeface="Arial" panose="020B0604020202020204" pitchFamily="34" charset="0"/>
              </a:rPr>
              <a:t>Bridge</a:t>
            </a:r>
            <a:r>
              <a:rPr lang="en-US" dirty="0">
                <a:latin typeface="Arial" panose="020B0604020202020204" pitchFamily="34" charset="0"/>
                <a:cs typeface="Arial" panose="020B0604020202020204" pitchFamily="34" charset="0"/>
              </a:rPr>
              <a:t>: A bridge is an unbranched chain of atoms or an atom or a valence bond connecting two bridge heads.</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b="1" dirty="0">
                <a:solidFill>
                  <a:schemeClr val="accent1"/>
                </a:solidFill>
                <a:latin typeface="Arial" panose="020B0604020202020204" pitchFamily="34" charset="0"/>
                <a:cs typeface="Arial" panose="020B0604020202020204" pitchFamily="34" charset="0"/>
              </a:rPr>
              <a:t>Main Ring of Polycyclic system</a:t>
            </a:r>
            <a:r>
              <a:rPr lang="en-US" dirty="0">
                <a:latin typeface="Arial" panose="020B0604020202020204" pitchFamily="34" charset="0"/>
                <a:cs typeface="Arial" panose="020B0604020202020204" pitchFamily="34" charset="0"/>
              </a:rPr>
              <a:t> is selected in such a manner so that it includes as many skeletal atoms of the</a:t>
            </a:r>
          </a:p>
          <a:p>
            <a:r>
              <a:rPr lang="en-US" dirty="0">
                <a:latin typeface="Arial" panose="020B0604020202020204" pitchFamily="34" charset="0"/>
                <a:cs typeface="Arial" panose="020B0604020202020204" pitchFamily="34" charset="0"/>
              </a:rPr>
              <a:t>polycyclic compound as possible.</a:t>
            </a:r>
          </a:p>
          <a:p>
            <a:endParaRPr lang="en-US"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b="1" dirty="0">
                <a:solidFill>
                  <a:schemeClr val="accent1"/>
                </a:solidFill>
                <a:latin typeface="Arial" panose="020B0604020202020204" pitchFamily="34" charset="0"/>
                <a:cs typeface="Arial" panose="020B0604020202020204" pitchFamily="34" charset="0"/>
              </a:rPr>
              <a:t>Main bridge heads</a:t>
            </a:r>
            <a:r>
              <a:rPr lang="en-US" dirty="0">
                <a:latin typeface="Arial" panose="020B0604020202020204" pitchFamily="34" charset="0"/>
                <a:cs typeface="Arial" panose="020B0604020202020204" pitchFamily="34" charset="0"/>
              </a:rPr>
              <a:t>: These bridge heads must be linked by at least 3 bridges.</a:t>
            </a:r>
          </a:p>
          <a:p>
            <a:endParaRPr lang="en-US"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b="1" dirty="0">
                <a:solidFill>
                  <a:schemeClr val="accent1"/>
                </a:solidFill>
                <a:latin typeface="Arial" panose="020B0604020202020204" pitchFamily="34" charset="0"/>
                <a:cs typeface="Arial" panose="020B0604020202020204" pitchFamily="34" charset="0"/>
              </a:rPr>
              <a:t>Main bridge</a:t>
            </a:r>
            <a:r>
              <a:rPr lang="en-US" dirty="0">
                <a:latin typeface="Arial" panose="020B0604020202020204" pitchFamily="34" charset="0"/>
                <a:cs typeface="Arial" panose="020B0604020202020204" pitchFamily="34" charset="0"/>
              </a:rPr>
              <a:t>: The main bridge connects between two main bridge heads.</a:t>
            </a:r>
          </a:p>
          <a:p>
            <a:endParaRPr lang="en-US"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b="1" dirty="0">
                <a:solidFill>
                  <a:schemeClr val="accent1"/>
                </a:solidFill>
                <a:latin typeface="Arial" panose="020B0604020202020204" pitchFamily="34" charset="0"/>
                <a:cs typeface="Arial" panose="020B0604020202020204" pitchFamily="34" charset="0"/>
              </a:rPr>
              <a:t>Secondary Bridge </a:t>
            </a:r>
            <a:r>
              <a:rPr lang="en-US" dirty="0">
                <a:latin typeface="Arial" panose="020B0604020202020204" pitchFamily="34" charset="0"/>
                <a:cs typeface="Arial" panose="020B0604020202020204" pitchFamily="34" charset="0"/>
              </a:rPr>
              <a:t>is any bridge not included in the main bridge or in the main ring.</a:t>
            </a:r>
          </a:p>
          <a:p>
            <a:endParaRPr lang="en-US"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b="1" dirty="0">
                <a:solidFill>
                  <a:schemeClr val="accent1"/>
                </a:solidFill>
                <a:latin typeface="Arial" panose="020B0604020202020204" pitchFamily="34" charset="0"/>
                <a:cs typeface="Arial" panose="020B0604020202020204" pitchFamily="34" charset="0"/>
              </a:rPr>
              <a:t>Independent secondary bridge </a:t>
            </a:r>
            <a:r>
              <a:rPr lang="en-US" dirty="0">
                <a:latin typeface="Arial" panose="020B0604020202020204" pitchFamily="34" charset="0"/>
                <a:cs typeface="Arial" panose="020B0604020202020204" pitchFamily="34" charset="0"/>
              </a:rPr>
              <a:t>links bridge head which are part of the main ring or main bridge.</a:t>
            </a:r>
          </a:p>
          <a:p>
            <a:endParaRPr lang="en-US"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b="1" dirty="0">
                <a:solidFill>
                  <a:schemeClr val="accent1"/>
                </a:solidFill>
                <a:latin typeface="Arial" panose="020B0604020202020204" pitchFamily="34" charset="0"/>
                <a:cs typeface="Arial" panose="020B0604020202020204" pitchFamily="34" charset="0"/>
              </a:rPr>
              <a:t>Dependent Secondary Bridge</a:t>
            </a:r>
            <a:r>
              <a:rPr lang="en-US" dirty="0">
                <a:latin typeface="Arial" panose="020B0604020202020204" pitchFamily="34" charset="0"/>
                <a:cs typeface="Arial" panose="020B0604020202020204" pitchFamily="34" charset="0"/>
              </a:rPr>
              <a:t> links at least one bridge head which is a part of secondary bridge.</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52715AAF-584A-44AE-AA89-FC0861EF57FC}"/>
              </a:ext>
            </a:extLst>
          </p:cNvPr>
          <p:cNvSpPr/>
          <p:nvPr/>
        </p:nvSpPr>
        <p:spPr>
          <a:xfrm>
            <a:off x="233408" y="34714"/>
            <a:ext cx="4302781" cy="1200329"/>
          </a:xfrm>
          <a:prstGeom prst="rect">
            <a:avLst/>
          </a:prstGeom>
        </p:spPr>
        <p:txBody>
          <a:bodyPr wrap="none">
            <a:spAutoFit/>
          </a:bodyPr>
          <a:lstStyle/>
          <a:p>
            <a:r>
              <a:rPr lang="en-US" altLang="en-US" sz="2400" b="1" u="sng" dirty="0">
                <a:solidFill>
                  <a:srgbClr val="FF0000"/>
                </a:solidFill>
                <a:latin typeface="Arial" panose="020B0604020202020204" pitchFamily="34" charset="0"/>
                <a:cs typeface="Arial" panose="020B0604020202020204" pitchFamily="34" charset="0"/>
              </a:rPr>
              <a:t>Bridge Compounds</a:t>
            </a:r>
          </a:p>
          <a:p>
            <a:endParaRPr lang="en-US" altLang="en-US" sz="2400" b="1" u="sng" dirty="0">
              <a:solidFill>
                <a:srgbClr val="FF0000"/>
              </a:solidFill>
              <a:latin typeface="Arial" panose="020B0604020202020204" pitchFamily="34" charset="0"/>
              <a:cs typeface="Arial" panose="020B0604020202020204" pitchFamily="34" charset="0"/>
            </a:endParaRPr>
          </a:p>
          <a:p>
            <a:r>
              <a:rPr lang="en-US" altLang="en-US" sz="2400" b="1" u="sng" dirty="0">
                <a:solidFill>
                  <a:srgbClr val="FF0000"/>
                </a:solidFill>
                <a:latin typeface="Arial" panose="020B0604020202020204" pitchFamily="34" charset="0"/>
                <a:cs typeface="Arial" panose="020B0604020202020204" pitchFamily="34" charset="0"/>
              </a:rPr>
              <a:t>Some Important Definitions</a:t>
            </a:r>
          </a:p>
        </p:txBody>
      </p:sp>
    </p:spTree>
    <p:extLst>
      <p:ext uri="{BB962C8B-B14F-4D97-AF65-F5344CB8AC3E}">
        <p14:creationId xmlns:p14="http://schemas.microsoft.com/office/powerpoint/2010/main" val="1677661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31" name="Rectangle 7">
            <a:extLst>
              <a:ext uri="{FF2B5EF4-FFF2-40B4-BE49-F238E27FC236}">
                <a16:creationId xmlns:a16="http://schemas.microsoft.com/office/drawing/2014/main" id="{685E5BF5-3D15-4777-AC56-DBF0466BCB2D}"/>
              </a:ext>
            </a:extLst>
          </p:cNvPr>
          <p:cNvSpPr>
            <a:spLocks noChangeArrowheads="1"/>
          </p:cNvSpPr>
          <p:nvPr/>
        </p:nvSpPr>
        <p:spPr bwMode="auto">
          <a:xfrm>
            <a:off x="591504" y="1167550"/>
            <a:ext cx="10083837" cy="369332"/>
          </a:xfrm>
          <a:prstGeom prst="rect">
            <a:avLst/>
          </a:prstGeom>
          <a:noFill/>
          <a:ln w="9525">
            <a:noFill/>
            <a:miter lim="800000"/>
            <a:headEnd/>
            <a:tailEnd/>
          </a:ln>
          <a:effectLst/>
        </p:spPr>
        <p:txBody>
          <a:bodyPr wrap="square" anchor="ctr">
            <a:spAutoFit/>
          </a:bodyPr>
          <a:lstStyle/>
          <a:p>
            <a:pPr eaLnBrk="0" hangingPunct="0">
              <a:defRPr/>
            </a:pPr>
            <a:r>
              <a:rPr lang="en-US" dirty="0">
                <a:solidFill>
                  <a:srgbClr val="0070C0"/>
                </a:solidFill>
                <a:latin typeface="Arial" panose="020B0604020202020204" pitchFamily="34" charset="0"/>
                <a:ea typeface="Calibri" pitchFamily="34" charset="0"/>
                <a:cs typeface="Arial" panose="020B0604020202020204" pitchFamily="34" charset="0"/>
              </a:rPr>
              <a:t>The following compound contains seven carbon atoms is, therefore, a bicycloheptane.</a:t>
            </a:r>
            <a:endParaRPr lang="en-US" dirty="0">
              <a:solidFill>
                <a:srgbClr val="0070C0"/>
              </a:solidFill>
              <a:latin typeface="Arial" panose="020B0604020202020204" pitchFamily="34" charset="0"/>
              <a:cs typeface="Arial" panose="020B0604020202020204" pitchFamily="34" charset="0"/>
            </a:endParaRPr>
          </a:p>
        </p:txBody>
      </p:sp>
      <p:sp>
        <p:nvSpPr>
          <p:cNvPr id="24581" name="Rectangle 9">
            <a:extLst>
              <a:ext uri="{FF2B5EF4-FFF2-40B4-BE49-F238E27FC236}">
                <a16:creationId xmlns:a16="http://schemas.microsoft.com/office/drawing/2014/main" id="{C59062D7-6A7F-4196-8C44-E609F2A45D90}"/>
              </a:ext>
            </a:extLst>
          </p:cNvPr>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aphicFrame>
        <p:nvGraphicFramePr>
          <p:cNvPr id="24582" name="Object 8">
            <a:extLst>
              <a:ext uri="{FF2B5EF4-FFF2-40B4-BE49-F238E27FC236}">
                <a16:creationId xmlns:a16="http://schemas.microsoft.com/office/drawing/2014/main" id="{C66EEB2A-4D47-44E1-B469-C16FF0A733D2}"/>
              </a:ext>
            </a:extLst>
          </p:cNvPr>
          <p:cNvGraphicFramePr>
            <a:graphicFrameLocks noChangeAspect="1"/>
          </p:cNvGraphicFramePr>
          <p:nvPr>
            <p:extLst>
              <p:ext uri="{D42A27DB-BD31-4B8C-83A1-F6EECF244321}">
                <p14:modId xmlns:p14="http://schemas.microsoft.com/office/powerpoint/2010/main" val="710038486"/>
              </p:ext>
            </p:extLst>
          </p:nvPr>
        </p:nvGraphicFramePr>
        <p:xfrm>
          <a:off x="5278915" y="2167571"/>
          <a:ext cx="1143000" cy="1311275"/>
        </p:xfrm>
        <a:graphic>
          <a:graphicData uri="http://schemas.openxmlformats.org/presentationml/2006/ole">
            <mc:AlternateContent xmlns:mc="http://schemas.openxmlformats.org/markup-compatibility/2006">
              <mc:Choice xmlns:v="urn:schemas-microsoft-com:vml" Requires="v">
                <p:oleObj spid="_x0000_s6342" name="CS ChemDraw Drawing" r:id="rId3" imgW="650367" imgH="744855" progId="ChemDraw.Document.6.0">
                  <p:embed/>
                </p:oleObj>
              </mc:Choice>
              <mc:Fallback>
                <p:oleObj name="CS ChemDraw Drawing" r:id="rId3" imgW="650367" imgH="744855" progId="ChemDraw.Document.6.0">
                  <p:embed/>
                  <p:pic>
                    <p:nvPicPr>
                      <p:cNvPr id="24582" name="Object 8">
                        <a:extLst>
                          <a:ext uri="{FF2B5EF4-FFF2-40B4-BE49-F238E27FC236}">
                            <a16:creationId xmlns:a16="http://schemas.microsoft.com/office/drawing/2014/main" id="{C66EEB2A-4D47-44E1-B469-C16FF0A733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8915" y="2167571"/>
                        <a:ext cx="114300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4584" name="Rectangle 14">
            <a:extLst>
              <a:ext uri="{FF2B5EF4-FFF2-40B4-BE49-F238E27FC236}">
                <a16:creationId xmlns:a16="http://schemas.microsoft.com/office/drawing/2014/main" id="{D875DCF7-2DAE-456F-9738-E3C4E8B65594}"/>
              </a:ext>
            </a:extLst>
          </p:cNvPr>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aphicFrame>
        <p:nvGraphicFramePr>
          <p:cNvPr id="24585" name="Object 13">
            <a:extLst>
              <a:ext uri="{FF2B5EF4-FFF2-40B4-BE49-F238E27FC236}">
                <a16:creationId xmlns:a16="http://schemas.microsoft.com/office/drawing/2014/main" id="{2458357D-9E53-4192-95E3-1BEA86A2BACC}"/>
              </a:ext>
            </a:extLst>
          </p:cNvPr>
          <p:cNvGraphicFramePr>
            <a:graphicFrameLocks noChangeAspect="1"/>
          </p:cNvGraphicFramePr>
          <p:nvPr>
            <p:extLst>
              <p:ext uri="{D42A27DB-BD31-4B8C-83A1-F6EECF244321}">
                <p14:modId xmlns:p14="http://schemas.microsoft.com/office/powerpoint/2010/main" val="3493281709"/>
              </p:ext>
            </p:extLst>
          </p:nvPr>
        </p:nvGraphicFramePr>
        <p:xfrm>
          <a:off x="2731337" y="3978276"/>
          <a:ext cx="7658100" cy="2552700"/>
        </p:xfrm>
        <a:graphic>
          <a:graphicData uri="http://schemas.openxmlformats.org/presentationml/2006/ole">
            <mc:AlternateContent xmlns:mc="http://schemas.openxmlformats.org/markup-compatibility/2006">
              <mc:Choice xmlns:v="urn:schemas-microsoft-com:vml" Requires="v">
                <p:oleObj spid="_x0000_s6343" name="CS ChemDraw Drawing" r:id="rId5" imgW="5367147" imgH="1793367" progId="ChemDraw.Document.6.0">
                  <p:embed/>
                </p:oleObj>
              </mc:Choice>
              <mc:Fallback>
                <p:oleObj name="CS ChemDraw Drawing" r:id="rId5" imgW="5367147" imgH="1793367" progId="ChemDraw.Document.6.0">
                  <p:embed/>
                  <p:pic>
                    <p:nvPicPr>
                      <p:cNvPr id="24585" name="Object 13">
                        <a:extLst>
                          <a:ext uri="{FF2B5EF4-FFF2-40B4-BE49-F238E27FC236}">
                            <a16:creationId xmlns:a16="http://schemas.microsoft.com/office/drawing/2014/main" id="{2458357D-9E53-4192-95E3-1BEA86A2BAC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31337" y="3978276"/>
                        <a:ext cx="7658100"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Rectangle 1">
            <a:extLst>
              <a:ext uri="{FF2B5EF4-FFF2-40B4-BE49-F238E27FC236}">
                <a16:creationId xmlns:a16="http://schemas.microsoft.com/office/drawing/2014/main" id="{ADF9C6A4-1200-4C57-8935-9CACB9B103A9}"/>
              </a:ext>
            </a:extLst>
          </p:cNvPr>
          <p:cNvSpPr/>
          <p:nvPr/>
        </p:nvSpPr>
        <p:spPr>
          <a:xfrm>
            <a:off x="224002" y="283996"/>
            <a:ext cx="1553630" cy="461665"/>
          </a:xfrm>
          <a:prstGeom prst="rect">
            <a:avLst/>
          </a:prstGeom>
        </p:spPr>
        <p:txBody>
          <a:bodyPr wrap="none">
            <a:spAutoFit/>
          </a:bodyPr>
          <a:lstStyle/>
          <a:p>
            <a:r>
              <a:rPr lang="en-US" altLang="en-US" sz="2400" b="1" u="sng" dirty="0">
                <a:solidFill>
                  <a:srgbClr val="FF0000"/>
                </a:solidFill>
                <a:latin typeface="Arial" panose="020B0604020202020204" pitchFamily="34" charset="0"/>
                <a:cs typeface="Arial" panose="020B0604020202020204" pitchFamily="34" charset="0"/>
              </a:rPr>
              <a:t>Example:</a:t>
            </a:r>
          </a:p>
        </p:txBody>
      </p:sp>
    </p:spTree>
    <p:extLst>
      <p:ext uri="{BB962C8B-B14F-4D97-AF65-F5344CB8AC3E}">
        <p14:creationId xmlns:p14="http://schemas.microsoft.com/office/powerpoint/2010/main" val="3335048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Slide Number Placeholder 4">
            <a:extLst>
              <a:ext uri="{FF2B5EF4-FFF2-40B4-BE49-F238E27FC236}">
                <a16:creationId xmlns:a16="http://schemas.microsoft.com/office/drawing/2014/main" id="{5429ADF6-9234-4D17-AC92-812C4B4B42B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81575D31-64BD-4B30-9FEA-41745AE8CFBE}" type="slidenum">
              <a:rPr lang="en-US" altLang="en-US" sz="1200">
                <a:latin typeface="Calibri" panose="020F0502020204030204" pitchFamily="34" charset="0"/>
              </a:rPr>
              <a:pPr eaLnBrk="1" hangingPunct="1"/>
              <a:t>4</a:t>
            </a:fld>
            <a:endParaRPr lang="en-US" altLang="en-US" sz="1200">
              <a:latin typeface="Calibri" panose="020F0502020204030204" pitchFamily="34" charset="0"/>
            </a:endParaRPr>
          </a:p>
        </p:txBody>
      </p:sp>
      <p:pic>
        <p:nvPicPr>
          <p:cNvPr id="79877" name="Picture 8">
            <a:extLst>
              <a:ext uri="{FF2B5EF4-FFF2-40B4-BE49-F238E27FC236}">
                <a16:creationId xmlns:a16="http://schemas.microsoft.com/office/drawing/2014/main" id="{634ED4F9-684C-4682-BD72-651FBE67CBC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52801" y="2209800"/>
            <a:ext cx="5516563" cy="125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8" name="Picture 9">
            <a:extLst>
              <a:ext uri="{FF2B5EF4-FFF2-40B4-BE49-F238E27FC236}">
                <a16:creationId xmlns:a16="http://schemas.microsoft.com/office/drawing/2014/main" id="{F305FD2A-B2F8-4016-AADC-C50FEB0703F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352800" y="4114801"/>
            <a:ext cx="5105400"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26C87BD1-4824-4029-BE5B-722974D78A97}"/>
              </a:ext>
            </a:extLst>
          </p:cNvPr>
          <p:cNvSpPr/>
          <p:nvPr/>
        </p:nvSpPr>
        <p:spPr>
          <a:xfrm>
            <a:off x="675694" y="867887"/>
            <a:ext cx="4950394" cy="461665"/>
          </a:xfrm>
          <a:prstGeom prst="rect">
            <a:avLst/>
          </a:prstGeom>
        </p:spPr>
        <p:txBody>
          <a:bodyPr wrap="none">
            <a:spAutoFit/>
          </a:bodyPr>
          <a:lstStyle/>
          <a:p>
            <a:r>
              <a:rPr lang="en-US" altLang="en-US" sz="2400" b="1" u="sng" dirty="0">
                <a:solidFill>
                  <a:srgbClr val="FF0000"/>
                </a:solidFill>
                <a:latin typeface="Arial" panose="020B0604020202020204" pitchFamily="34" charset="0"/>
                <a:cs typeface="Arial" panose="020B0604020202020204" pitchFamily="34" charset="0"/>
              </a:rPr>
              <a:t>Fused and Bridged Compounds</a:t>
            </a:r>
          </a:p>
        </p:txBody>
      </p:sp>
    </p:spTree>
    <p:extLst>
      <p:ext uri="{BB962C8B-B14F-4D97-AF65-F5344CB8AC3E}">
        <p14:creationId xmlns:p14="http://schemas.microsoft.com/office/powerpoint/2010/main" val="13041399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5" name="Picture 10">
            <a:extLst>
              <a:ext uri="{FF2B5EF4-FFF2-40B4-BE49-F238E27FC236}">
                <a16:creationId xmlns:a16="http://schemas.microsoft.com/office/drawing/2014/main" id="{134C4D0D-E21F-4062-86DB-7D31D1DE32A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4837326"/>
            <a:ext cx="5638800" cy="195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8487" name="Rectangle 7">
            <a:extLst>
              <a:ext uri="{FF2B5EF4-FFF2-40B4-BE49-F238E27FC236}">
                <a16:creationId xmlns:a16="http://schemas.microsoft.com/office/drawing/2014/main" id="{07C5AD2B-60FD-4851-A745-130365C56AC1}"/>
              </a:ext>
            </a:extLst>
          </p:cNvPr>
          <p:cNvSpPr>
            <a:spLocks noGrp="1"/>
          </p:cNvSpPr>
          <p:nvPr>
            <p:ph type="body" idx="1"/>
          </p:nvPr>
        </p:nvSpPr>
        <p:spPr>
          <a:xfrm>
            <a:off x="528809" y="977745"/>
            <a:ext cx="11270255" cy="3352800"/>
          </a:xfrm>
        </p:spPr>
        <p:txBody>
          <a:bodyPr>
            <a:noAutofit/>
          </a:bodyPr>
          <a:lstStyle/>
          <a:p>
            <a:pPr algn="just">
              <a:lnSpc>
                <a:spcPct val="90000"/>
              </a:lnSpc>
              <a:buFont typeface="Wingdings" panose="05000000000000000000" pitchFamily="2" charset="2"/>
              <a:buChar char="Ø"/>
            </a:pPr>
            <a:r>
              <a:rPr lang="en-US" altLang="en-US" sz="1800" dirty="0">
                <a:solidFill>
                  <a:schemeClr val="accent1"/>
                </a:solidFill>
                <a:latin typeface="Arial" panose="020B0604020202020204" pitchFamily="34" charset="0"/>
                <a:ea typeface="ＭＳ Ｐゴシック" panose="020B0600070205080204" pitchFamily="34" charset="-128"/>
                <a:cs typeface="Arial" panose="020B0604020202020204" pitchFamily="34" charset="0"/>
              </a:rPr>
              <a:t>Indicate the number of rings using the prefix “</a:t>
            </a:r>
            <a:r>
              <a:rPr lang="en-US" altLang="en-US" sz="1800" dirty="0" err="1">
                <a:solidFill>
                  <a:schemeClr val="accent1"/>
                </a:solidFill>
                <a:latin typeface="Arial" panose="020B0604020202020204" pitchFamily="34" charset="0"/>
                <a:ea typeface="ＭＳ Ｐゴシック" panose="020B0600070205080204" pitchFamily="34" charset="-128"/>
                <a:cs typeface="Arial" panose="020B0604020202020204" pitchFamily="34" charset="0"/>
              </a:rPr>
              <a:t>bicyclo</a:t>
            </a:r>
            <a:r>
              <a:rPr lang="en-US" altLang="en-US" sz="1800" dirty="0">
                <a:solidFill>
                  <a:schemeClr val="accent1"/>
                </a:solidFill>
                <a:latin typeface="Arial" panose="020B0604020202020204" pitchFamily="34" charset="0"/>
                <a:ea typeface="ＭＳ Ｐゴシック" panose="020B0600070205080204" pitchFamily="34" charset="-128"/>
                <a:cs typeface="Arial" panose="020B0604020202020204" pitchFamily="34" charset="0"/>
              </a:rPr>
              <a:t>-”, “</a:t>
            </a:r>
            <a:r>
              <a:rPr lang="en-US" altLang="en-US" sz="1800" dirty="0" err="1">
                <a:solidFill>
                  <a:schemeClr val="accent1"/>
                </a:solidFill>
                <a:latin typeface="Arial" panose="020B0604020202020204" pitchFamily="34" charset="0"/>
                <a:ea typeface="ＭＳ Ｐゴシック" panose="020B0600070205080204" pitchFamily="34" charset="-128"/>
                <a:cs typeface="Arial" panose="020B0604020202020204" pitchFamily="34" charset="0"/>
              </a:rPr>
              <a:t>tricyclo</a:t>
            </a:r>
            <a:r>
              <a:rPr lang="en-US" altLang="en-US" sz="1800" dirty="0">
                <a:solidFill>
                  <a:schemeClr val="accent1"/>
                </a:solidFill>
                <a:latin typeface="Arial" panose="020B0604020202020204" pitchFamily="34" charset="0"/>
                <a:ea typeface="ＭＳ Ｐゴシック" panose="020B0600070205080204" pitchFamily="34" charset="-128"/>
                <a:cs typeface="Arial" panose="020B0604020202020204" pitchFamily="34" charset="0"/>
              </a:rPr>
              <a:t>-” etc. </a:t>
            </a:r>
          </a:p>
          <a:p>
            <a:pPr algn="just">
              <a:lnSpc>
                <a:spcPct val="90000"/>
              </a:lnSpc>
              <a:buFont typeface="Wingdings" panose="05000000000000000000" pitchFamily="2" charset="2"/>
              <a:buChar char="Ø"/>
            </a:pPr>
            <a:r>
              <a:rPr lang="en-US" altLang="en-US" sz="1800" dirty="0">
                <a:latin typeface="Arial" panose="020B0604020202020204" pitchFamily="34" charset="0"/>
                <a:ea typeface="ＭＳ Ｐゴシック" panose="020B0600070205080204" pitchFamily="34" charset="-128"/>
                <a:cs typeface="Arial" panose="020B0604020202020204" pitchFamily="34" charset="0"/>
              </a:rPr>
              <a:t>Examine the bridge lengths.</a:t>
            </a:r>
          </a:p>
          <a:p>
            <a:pPr algn="just">
              <a:lnSpc>
                <a:spcPct val="90000"/>
              </a:lnSpc>
              <a:buFont typeface="Wingdings" panose="05000000000000000000" pitchFamily="2" charset="2"/>
              <a:buChar char="Ø"/>
            </a:pPr>
            <a:r>
              <a:rPr lang="en-US" altLang="en-US" sz="1800" dirty="0">
                <a:solidFill>
                  <a:schemeClr val="accent1"/>
                </a:solidFill>
                <a:latin typeface="Arial" panose="020B0604020202020204" pitchFamily="34" charset="0"/>
                <a:ea typeface="ＭＳ Ｐゴシック" panose="020B0600070205080204" pitchFamily="34" charset="-128"/>
                <a:cs typeface="Arial" panose="020B0604020202020204" pitchFamily="34" charset="0"/>
              </a:rPr>
              <a:t>Number the atoms starting from a main bridge head following the longest bridge of the main ring of the polycyclic system to reaching at the other bridge head position. Complete the counting by putting the last numbers sequentially on the smallest bridge of the compound. </a:t>
            </a:r>
          </a:p>
          <a:p>
            <a:pPr algn="just">
              <a:lnSpc>
                <a:spcPct val="90000"/>
              </a:lnSpc>
              <a:buFont typeface="Wingdings" panose="05000000000000000000" pitchFamily="2" charset="2"/>
              <a:buChar char="Ø"/>
            </a:pPr>
            <a:r>
              <a:rPr lang="en-US" sz="1800" dirty="0">
                <a:latin typeface="Arial" panose="020B0604020202020204" pitchFamily="34" charset="0"/>
                <a:ea typeface="Calibri" pitchFamily="34" charset="0"/>
                <a:cs typeface="Arial" panose="020B0604020202020204" pitchFamily="34" charset="0"/>
              </a:rPr>
              <a:t>Interpose in the name an expression in square brackets that denotes the number of carbon atoms in each bridge (in order of decreasing length) excluding the bridge heads. </a:t>
            </a:r>
          </a:p>
          <a:p>
            <a:pPr marL="0" indent="0" algn="just">
              <a:lnSpc>
                <a:spcPct val="90000"/>
              </a:lnSpc>
              <a:buNone/>
            </a:pPr>
            <a:endParaRPr lang="en-US" altLang="en-US" sz="1800" dirty="0">
              <a:latin typeface="Arial" panose="020B0604020202020204" pitchFamily="34" charset="0"/>
              <a:ea typeface="ＭＳ Ｐゴシック" panose="020B0600070205080204" pitchFamily="34" charset="-128"/>
              <a:cs typeface="Arial" panose="020B0604020202020204" pitchFamily="34" charset="0"/>
            </a:endParaRPr>
          </a:p>
          <a:p>
            <a:pPr marL="0" indent="0" algn="just">
              <a:lnSpc>
                <a:spcPct val="90000"/>
              </a:lnSpc>
              <a:buNone/>
            </a:pPr>
            <a:r>
              <a:rPr lang="en-US" altLang="en-US" sz="1800" dirty="0">
                <a:solidFill>
                  <a:schemeClr val="accent1"/>
                </a:solidFill>
                <a:latin typeface="Arial" panose="020B0604020202020204" pitchFamily="34" charset="0"/>
                <a:ea typeface="ＭＳ Ｐゴシック" panose="020B0600070205080204" pitchFamily="34" charset="-128"/>
                <a:cs typeface="Arial" panose="020B0604020202020204" pitchFamily="34" charset="0"/>
              </a:rPr>
              <a:t>So, here, the name of the hydrocarbon would be like the following:</a:t>
            </a:r>
          </a:p>
          <a:p>
            <a:pPr marL="0" indent="0" algn="just">
              <a:lnSpc>
                <a:spcPct val="90000"/>
              </a:lnSpc>
              <a:buNone/>
            </a:pPr>
            <a:r>
              <a:rPr lang="en-US" altLang="en-US" sz="1800" dirty="0">
                <a:latin typeface="Arial" panose="020B0604020202020204" pitchFamily="34" charset="0"/>
                <a:ea typeface="ＭＳ Ｐゴシック" panose="020B0600070205080204" pitchFamily="34" charset="-128"/>
                <a:cs typeface="Arial" panose="020B0604020202020204" pitchFamily="34" charset="0"/>
              </a:rPr>
              <a:t>It indicates the total number of skeletal atoms i.e. 8 (or octane)</a:t>
            </a:r>
          </a:p>
          <a:p>
            <a:pPr marL="0" indent="0" algn="just">
              <a:buNone/>
            </a:pPr>
            <a:r>
              <a:rPr lang="en-US" altLang="en-US" sz="1800" dirty="0">
                <a:latin typeface="Arial" panose="020B0604020202020204" pitchFamily="34" charset="0"/>
                <a:ea typeface="ＭＳ Ｐゴシック" panose="020B0600070205080204" pitchFamily="34" charset="-128"/>
                <a:cs typeface="Arial" panose="020B0604020202020204" pitchFamily="34" charset="0"/>
              </a:rPr>
              <a:t>Three bridges are there, in decreasing order of size that would be [3.2.1].</a:t>
            </a:r>
          </a:p>
          <a:p>
            <a:pPr marL="0" indent="0" algn="just">
              <a:lnSpc>
                <a:spcPct val="90000"/>
              </a:lnSpc>
              <a:buNone/>
            </a:pPr>
            <a:endParaRPr lang="en-US" altLang="en-US" sz="1800" dirty="0">
              <a:latin typeface="Arial" panose="020B0604020202020204" pitchFamily="34" charset="0"/>
              <a:ea typeface="ＭＳ Ｐゴシック" panose="020B0600070205080204" pitchFamily="34" charset="-128"/>
              <a:cs typeface="Arial" panose="020B0604020202020204" pitchFamily="34" charset="0"/>
            </a:endParaRPr>
          </a:p>
          <a:p>
            <a:pPr marL="0" indent="0" algn="just">
              <a:lnSpc>
                <a:spcPct val="90000"/>
              </a:lnSpc>
              <a:buNone/>
            </a:pPr>
            <a:r>
              <a:rPr lang="en-US" altLang="en-US" sz="1800" dirty="0">
                <a:latin typeface="Arial" panose="020B0604020202020204" pitchFamily="34" charset="0"/>
                <a:ea typeface="ＭＳ Ｐゴシック" panose="020B0600070205080204" pitchFamily="34" charset="-128"/>
                <a:cs typeface="Arial" panose="020B0604020202020204" pitchFamily="34" charset="0"/>
              </a:rPr>
              <a:t> </a:t>
            </a:r>
          </a:p>
        </p:txBody>
      </p:sp>
      <p:sp>
        <p:nvSpPr>
          <p:cNvPr id="7" name="Rectangle 6">
            <a:extLst>
              <a:ext uri="{FF2B5EF4-FFF2-40B4-BE49-F238E27FC236}">
                <a16:creationId xmlns:a16="http://schemas.microsoft.com/office/drawing/2014/main" id="{D7509DB7-BF2C-4004-B797-A65CDF7B2E0A}"/>
              </a:ext>
            </a:extLst>
          </p:cNvPr>
          <p:cNvSpPr/>
          <p:nvPr/>
        </p:nvSpPr>
        <p:spPr>
          <a:xfrm>
            <a:off x="627419" y="317046"/>
            <a:ext cx="5977534" cy="461665"/>
          </a:xfrm>
          <a:prstGeom prst="rect">
            <a:avLst/>
          </a:prstGeom>
        </p:spPr>
        <p:txBody>
          <a:bodyPr wrap="none">
            <a:spAutoFit/>
          </a:bodyPr>
          <a:lstStyle/>
          <a:p>
            <a:r>
              <a:rPr lang="en-US" altLang="en-US" sz="2400" b="1" u="sng" dirty="0">
                <a:solidFill>
                  <a:srgbClr val="FF0000"/>
                </a:solidFill>
                <a:latin typeface="Arial" panose="020B0604020202020204" pitchFamily="34" charset="0"/>
                <a:cs typeface="Arial" panose="020B0604020202020204" pitchFamily="34" charset="0"/>
              </a:rPr>
              <a:t>IUPAC Nomenclature of Bridge System</a:t>
            </a:r>
          </a:p>
        </p:txBody>
      </p:sp>
    </p:spTree>
    <p:extLst>
      <p:ext uri="{BB962C8B-B14F-4D97-AF65-F5344CB8AC3E}">
        <p14:creationId xmlns:p14="http://schemas.microsoft.com/office/powerpoint/2010/main" val="1364338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D7C0CA7-B026-440C-96F0-D37BF5ECD586}"/>
              </a:ext>
            </a:extLst>
          </p:cNvPr>
          <p:cNvSpPr/>
          <p:nvPr/>
        </p:nvSpPr>
        <p:spPr>
          <a:xfrm>
            <a:off x="157904" y="272978"/>
            <a:ext cx="5874942" cy="461665"/>
          </a:xfrm>
          <a:prstGeom prst="rect">
            <a:avLst/>
          </a:prstGeom>
        </p:spPr>
        <p:txBody>
          <a:bodyPr wrap="none">
            <a:spAutoFit/>
          </a:bodyPr>
          <a:lstStyle/>
          <a:p>
            <a:r>
              <a:rPr lang="en-US" altLang="en-US" sz="2400" b="1" u="sng" dirty="0">
                <a:solidFill>
                  <a:srgbClr val="FF0000"/>
                </a:solidFill>
                <a:latin typeface="Arial" panose="020B0604020202020204" pitchFamily="34" charset="0"/>
                <a:cs typeface="Arial" panose="020B0604020202020204" pitchFamily="34" charset="0"/>
              </a:rPr>
              <a:t>IUPAC Nomenclature of Bridge System</a:t>
            </a:r>
          </a:p>
        </p:txBody>
      </p:sp>
      <p:sp>
        <p:nvSpPr>
          <p:cNvPr id="5" name="Rectangle 2">
            <a:extLst>
              <a:ext uri="{FF2B5EF4-FFF2-40B4-BE49-F238E27FC236}">
                <a16:creationId xmlns:a16="http://schemas.microsoft.com/office/drawing/2014/main" id="{5D9A1D2E-1ED0-489B-9E69-F7BAE88261F0}"/>
              </a:ext>
            </a:extLst>
          </p:cNvPr>
          <p:cNvSpPr>
            <a:spLocks noChangeArrowheads="1"/>
          </p:cNvSpPr>
          <p:nvPr/>
        </p:nvSpPr>
        <p:spPr bwMode="auto">
          <a:xfrm>
            <a:off x="2588964" y="138812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4">
            <a:extLst>
              <a:ext uri="{FF2B5EF4-FFF2-40B4-BE49-F238E27FC236}">
                <a16:creationId xmlns:a16="http://schemas.microsoft.com/office/drawing/2014/main" id="{A94B1E10-881E-4BA8-AD33-834E23037CC7}"/>
              </a:ext>
            </a:extLst>
          </p:cNvPr>
          <p:cNvSpPr>
            <a:spLocks noChangeArrowheads="1"/>
          </p:cNvSpPr>
          <p:nvPr/>
        </p:nvSpPr>
        <p:spPr bwMode="auto">
          <a:xfrm>
            <a:off x="2937510" y="381762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16" name="Group 15">
            <a:extLst>
              <a:ext uri="{FF2B5EF4-FFF2-40B4-BE49-F238E27FC236}">
                <a16:creationId xmlns:a16="http://schemas.microsoft.com/office/drawing/2014/main" id="{7BB3657A-D107-42D2-8A02-678520F4D770}"/>
              </a:ext>
            </a:extLst>
          </p:cNvPr>
          <p:cNvGrpSpPr/>
          <p:nvPr/>
        </p:nvGrpSpPr>
        <p:grpSpPr>
          <a:xfrm>
            <a:off x="240939" y="909720"/>
            <a:ext cx="11855484" cy="1217070"/>
            <a:chOff x="240939" y="909720"/>
            <a:chExt cx="11855484" cy="1217070"/>
          </a:xfrm>
        </p:grpSpPr>
        <p:sp>
          <p:nvSpPr>
            <p:cNvPr id="9" name="TextBox 8">
              <a:extLst>
                <a:ext uri="{FF2B5EF4-FFF2-40B4-BE49-F238E27FC236}">
                  <a16:creationId xmlns:a16="http://schemas.microsoft.com/office/drawing/2014/main" id="{94F36AD7-7ADA-4F64-8532-A1F21B191DC7}"/>
                </a:ext>
              </a:extLst>
            </p:cNvPr>
            <p:cNvSpPr txBox="1"/>
            <p:nvPr/>
          </p:nvSpPr>
          <p:spPr>
            <a:xfrm>
              <a:off x="6579583" y="920738"/>
              <a:ext cx="2031325" cy="646331"/>
            </a:xfrm>
            <a:prstGeom prst="rect">
              <a:avLst/>
            </a:prstGeom>
            <a:noFill/>
          </p:spPr>
          <p:txBody>
            <a:bodyPr wrap="none" rtlCol="0">
              <a:spAutoFit/>
            </a:bodyPr>
            <a:lstStyle/>
            <a:p>
              <a:r>
                <a:rPr lang="en-US" b="1" dirty="0">
                  <a:solidFill>
                    <a:schemeClr val="accent1">
                      <a:lumMod val="75000"/>
                    </a:schemeClr>
                  </a:solidFill>
                  <a:latin typeface="Arial" panose="020B0604020202020204" pitchFamily="34" charset="0"/>
                  <a:cs typeface="Arial" panose="020B0604020202020204" pitchFamily="34" charset="0"/>
                </a:rPr>
                <a:t>Parent alkane</a:t>
              </a:r>
              <a:endParaRPr lang="en-US" b="1" dirty="0">
                <a:solidFill>
                  <a:srgbClr val="C00000"/>
                </a:solidFill>
                <a:latin typeface="Arial" panose="020B0604020202020204" pitchFamily="34" charset="0"/>
                <a:cs typeface="Arial" panose="020B0604020202020204" pitchFamily="34" charset="0"/>
              </a:endParaRPr>
            </a:p>
            <a:p>
              <a:r>
                <a:rPr lang="en-US" b="1" dirty="0">
                  <a:solidFill>
                    <a:srgbClr val="C00000"/>
                  </a:solidFill>
                  <a:latin typeface="Arial" panose="020B0604020202020204" pitchFamily="34" charset="0"/>
                  <a:cs typeface="Arial" panose="020B0604020202020204" pitchFamily="34" charset="0"/>
                </a:rPr>
                <a:t>		</a:t>
              </a:r>
              <a:endParaRPr lang="en-US" b="1" dirty="0">
                <a:solidFill>
                  <a:schemeClr val="accent6">
                    <a:lumMod val="75000"/>
                  </a:schemeClr>
                </a:solidFill>
                <a:latin typeface="Arial" panose="020B0604020202020204" pitchFamily="34" charset="0"/>
                <a:cs typeface="Arial" panose="020B0604020202020204" pitchFamily="34" charset="0"/>
              </a:endParaRPr>
            </a:p>
          </p:txBody>
        </p:sp>
        <p:grpSp>
          <p:nvGrpSpPr>
            <p:cNvPr id="15" name="Group 14">
              <a:extLst>
                <a:ext uri="{FF2B5EF4-FFF2-40B4-BE49-F238E27FC236}">
                  <a16:creationId xmlns:a16="http://schemas.microsoft.com/office/drawing/2014/main" id="{3455DB62-2A94-4E46-88AE-146241C60A16}"/>
                </a:ext>
              </a:extLst>
            </p:cNvPr>
            <p:cNvGrpSpPr/>
            <p:nvPr/>
          </p:nvGrpSpPr>
          <p:grpSpPr>
            <a:xfrm>
              <a:off x="240939" y="909720"/>
              <a:ext cx="11855484" cy="1217070"/>
              <a:chOff x="240939" y="909720"/>
              <a:chExt cx="11855484" cy="1217070"/>
            </a:xfrm>
          </p:grpSpPr>
          <p:sp>
            <p:nvSpPr>
              <p:cNvPr id="10" name="TextBox 9">
                <a:extLst>
                  <a:ext uri="{FF2B5EF4-FFF2-40B4-BE49-F238E27FC236}">
                    <a16:creationId xmlns:a16="http://schemas.microsoft.com/office/drawing/2014/main" id="{2413B2AF-E961-4554-8B4E-C305413E75F8}"/>
                  </a:ext>
                </a:extLst>
              </p:cNvPr>
              <p:cNvSpPr txBox="1"/>
              <p:nvPr/>
            </p:nvSpPr>
            <p:spPr>
              <a:xfrm>
                <a:off x="240939" y="926461"/>
                <a:ext cx="1043876" cy="923330"/>
              </a:xfrm>
              <a:prstGeom prst="rect">
                <a:avLst/>
              </a:prstGeom>
              <a:noFill/>
            </p:spPr>
            <p:txBody>
              <a:bodyPr wrap="none" rtlCol="0">
                <a:spAutoFit/>
              </a:bodyPr>
              <a:lstStyle/>
              <a:p>
                <a:r>
                  <a:rPr lang="en-US" b="1" u="sng" dirty="0">
                    <a:latin typeface="Arial" panose="020B0604020202020204" pitchFamily="34" charset="0"/>
                    <a:cs typeface="Arial" panose="020B0604020202020204" pitchFamily="34" charset="0"/>
                  </a:rPr>
                  <a:t>General</a:t>
                </a:r>
              </a:p>
              <a:p>
                <a:r>
                  <a:rPr lang="en-US" b="1" u="sng" dirty="0">
                    <a:latin typeface="Arial" panose="020B0604020202020204" pitchFamily="34" charset="0"/>
                    <a:cs typeface="Arial" panose="020B0604020202020204" pitchFamily="34" charset="0"/>
                  </a:rPr>
                  <a:t>Naming</a:t>
                </a:r>
              </a:p>
              <a:p>
                <a:r>
                  <a:rPr lang="en-US" b="1" u="sng" dirty="0">
                    <a:latin typeface="Arial" panose="020B0604020202020204" pitchFamily="34" charset="0"/>
                    <a:cs typeface="Arial" panose="020B0604020202020204" pitchFamily="34" charset="0"/>
                  </a:rPr>
                  <a:t>Rule</a:t>
                </a:r>
                <a:r>
                  <a:rPr lang="en-US" b="1" dirty="0">
                    <a:latin typeface="Arial" panose="020B0604020202020204" pitchFamily="34" charset="0"/>
                    <a:cs typeface="Arial" panose="020B0604020202020204" pitchFamily="34" charset="0"/>
                  </a:rPr>
                  <a:t>:</a:t>
                </a:r>
                <a:endParaRPr lang="en-US" dirty="0"/>
              </a:p>
            </p:txBody>
          </p:sp>
          <p:grpSp>
            <p:nvGrpSpPr>
              <p:cNvPr id="14" name="Group 13">
                <a:extLst>
                  <a:ext uri="{FF2B5EF4-FFF2-40B4-BE49-F238E27FC236}">
                    <a16:creationId xmlns:a16="http://schemas.microsoft.com/office/drawing/2014/main" id="{580E0289-D7D3-46DB-873D-1FB4D2DCD7EC}"/>
                  </a:ext>
                </a:extLst>
              </p:cNvPr>
              <p:cNvGrpSpPr/>
              <p:nvPr/>
            </p:nvGrpSpPr>
            <p:grpSpPr>
              <a:xfrm>
                <a:off x="1457939" y="909720"/>
                <a:ext cx="10638484" cy="1217070"/>
                <a:chOff x="1457939" y="909720"/>
                <a:chExt cx="10638484" cy="1217070"/>
              </a:xfrm>
            </p:grpSpPr>
            <p:sp>
              <p:nvSpPr>
                <p:cNvPr id="11" name="TextBox 10">
                  <a:extLst>
                    <a:ext uri="{FF2B5EF4-FFF2-40B4-BE49-F238E27FC236}">
                      <a16:creationId xmlns:a16="http://schemas.microsoft.com/office/drawing/2014/main" id="{FDC87989-9730-473B-A226-D8236E8FABC8}"/>
                    </a:ext>
                  </a:extLst>
                </p:cNvPr>
                <p:cNvSpPr txBox="1"/>
                <p:nvPr/>
              </p:nvSpPr>
              <p:spPr>
                <a:xfrm>
                  <a:off x="1457939" y="926461"/>
                  <a:ext cx="2544286" cy="1200329"/>
                </a:xfrm>
                <a:prstGeom prst="rect">
                  <a:avLst/>
                </a:prstGeom>
                <a:noFill/>
              </p:spPr>
              <p:txBody>
                <a:bodyPr wrap="none" rtlCol="0">
                  <a:spAutoFit/>
                </a:bodyPr>
                <a:lstStyle/>
                <a:p>
                  <a:r>
                    <a:rPr lang="en-US" b="1" dirty="0">
                      <a:solidFill>
                        <a:schemeClr val="accent1">
                          <a:lumMod val="75000"/>
                        </a:schemeClr>
                      </a:solidFill>
                      <a:latin typeface="Arial" panose="020B0604020202020204" pitchFamily="34" charset="0"/>
                      <a:cs typeface="Arial" panose="020B0604020202020204" pitchFamily="34" charset="0"/>
                    </a:rPr>
                    <a:t>Compound Type</a:t>
                  </a:r>
                </a:p>
                <a:p>
                  <a:r>
                    <a:rPr lang="en-US" b="1" dirty="0">
                      <a:solidFill>
                        <a:schemeClr val="accent6">
                          <a:lumMod val="75000"/>
                        </a:schemeClr>
                      </a:solidFill>
                      <a:latin typeface="Arial" panose="020B0604020202020204" pitchFamily="34" charset="0"/>
                      <a:cs typeface="Arial" panose="020B0604020202020204" pitchFamily="34" charset="0"/>
                    </a:rPr>
                    <a:t>(</a:t>
                  </a:r>
                  <a:r>
                    <a:rPr lang="en-US" b="1" dirty="0" err="1">
                      <a:solidFill>
                        <a:schemeClr val="accent6">
                          <a:lumMod val="75000"/>
                        </a:schemeClr>
                      </a:solidFill>
                      <a:latin typeface="Arial" panose="020B0604020202020204" pitchFamily="34" charset="0"/>
                      <a:cs typeface="Arial" panose="020B0604020202020204" pitchFamily="34" charset="0"/>
                    </a:rPr>
                    <a:t>bicyclo</a:t>
                  </a:r>
                  <a:r>
                    <a:rPr lang="en-US" b="1" dirty="0">
                      <a:solidFill>
                        <a:schemeClr val="accent6">
                          <a:lumMod val="75000"/>
                        </a:schemeClr>
                      </a:solidFill>
                      <a:latin typeface="Arial" panose="020B0604020202020204" pitchFamily="34" charset="0"/>
                      <a:cs typeface="Arial" panose="020B0604020202020204" pitchFamily="34" charset="0"/>
                    </a:rPr>
                    <a:t>/</a:t>
                  </a:r>
                  <a:r>
                    <a:rPr lang="en-US" b="1" dirty="0" err="1">
                      <a:solidFill>
                        <a:schemeClr val="accent6">
                          <a:lumMod val="75000"/>
                        </a:schemeClr>
                      </a:solidFill>
                      <a:latin typeface="Arial" panose="020B0604020202020204" pitchFamily="34" charset="0"/>
                      <a:cs typeface="Arial" panose="020B0604020202020204" pitchFamily="34" charset="0"/>
                    </a:rPr>
                    <a:t>tricyclo</a:t>
                  </a:r>
                  <a:r>
                    <a:rPr lang="en-US" b="1" dirty="0">
                      <a:solidFill>
                        <a:schemeClr val="accent6">
                          <a:lumMod val="75000"/>
                        </a:schemeClr>
                      </a:solidFill>
                      <a:latin typeface="Arial" panose="020B0604020202020204" pitchFamily="34" charset="0"/>
                      <a:cs typeface="Arial" panose="020B0604020202020204" pitchFamily="34" charset="0"/>
                    </a:rPr>
                    <a:t> etc.) </a:t>
                  </a:r>
                </a:p>
                <a:p>
                  <a:endParaRPr lang="en-US" b="1" dirty="0">
                    <a:solidFill>
                      <a:schemeClr val="accent1">
                        <a:lumMod val="75000"/>
                      </a:schemeClr>
                    </a:solidFill>
                    <a:latin typeface="Arial" panose="020B0604020202020204" pitchFamily="34" charset="0"/>
                    <a:cs typeface="Arial" panose="020B0604020202020204" pitchFamily="34" charset="0"/>
                  </a:endParaRPr>
                </a:p>
                <a:p>
                  <a:endParaRPr lang="en-US" dirty="0"/>
                </a:p>
              </p:txBody>
            </p:sp>
            <p:sp>
              <p:nvSpPr>
                <p:cNvPr id="12" name="Rectangle 11">
                  <a:extLst>
                    <a:ext uri="{FF2B5EF4-FFF2-40B4-BE49-F238E27FC236}">
                      <a16:creationId xmlns:a16="http://schemas.microsoft.com/office/drawing/2014/main" id="{1BC64AEF-E73A-400F-9D62-0D2EDB574178}"/>
                    </a:ext>
                  </a:extLst>
                </p:cNvPr>
                <p:cNvSpPr/>
                <p:nvPr/>
              </p:nvSpPr>
              <p:spPr>
                <a:xfrm>
                  <a:off x="4034046" y="918950"/>
                  <a:ext cx="2672526" cy="1200329"/>
                </a:xfrm>
                <a:prstGeom prst="rect">
                  <a:avLst/>
                </a:prstGeom>
              </p:spPr>
              <p:txBody>
                <a:bodyPr wrap="none">
                  <a:spAutoFit/>
                </a:bodyPr>
                <a:lstStyle/>
                <a:p>
                  <a:r>
                    <a:rPr lang="en-US" b="1" dirty="0">
                      <a:solidFill>
                        <a:schemeClr val="accent1">
                          <a:lumMod val="75000"/>
                        </a:schemeClr>
                      </a:solidFill>
                      <a:latin typeface="Arial" panose="020B0604020202020204" pitchFamily="34" charset="0"/>
                      <a:cs typeface="Arial" panose="020B0604020202020204" pitchFamily="34" charset="0"/>
                    </a:rPr>
                    <a:t>[   a    .   b   .   c   .   d  ] </a:t>
                  </a:r>
                </a:p>
                <a:p>
                  <a:r>
                    <a:rPr lang="en-US" b="1" dirty="0">
                      <a:solidFill>
                        <a:srgbClr val="C00000"/>
                      </a:solidFill>
                      <a:latin typeface="Arial" panose="020B0604020202020204" pitchFamily="34" charset="0"/>
                      <a:cs typeface="Arial" panose="020B0604020202020204" pitchFamily="34" charset="0"/>
                    </a:rPr>
                    <a:t> </a:t>
                  </a:r>
                  <a:r>
                    <a:rPr lang="en-US" b="1" dirty="0">
                      <a:solidFill>
                        <a:schemeClr val="accent6">
                          <a:lumMod val="75000"/>
                        </a:schemeClr>
                      </a:solidFill>
                      <a:latin typeface="Arial" panose="020B0604020202020204" pitchFamily="34" charset="0"/>
                      <a:cs typeface="Arial" panose="020B0604020202020204" pitchFamily="34" charset="0"/>
                    </a:rPr>
                    <a:t>[placed in </a:t>
                  </a:r>
                  <a:r>
                    <a:rPr lang="en-US" b="1" dirty="0" err="1">
                      <a:solidFill>
                        <a:schemeClr val="accent6">
                          <a:lumMod val="75000"/>
                        </a:schemeClr>
                      </a:solidFill>
                      <a:latin typeface="Arial" panose="020B0604020202020204" pitchFamily="34" charset="0"/>
                      <a:cs typeface="Arial" panose="020B0604020202020204" pitchFamily="34" charset="0"/>
                    </a:rPr>
                    <a:t>decending</a:t>
                  </a:r>
                  <a:r>
                    <a:rPr lang="en-US" b="1" dirty="0">
                      <a:solidFill>
                        <a:schemeClr val="accent6">
                          <a:lumMod val="75000"/>
                        </a:schemeClr>
                      </a:solidFill>
                      <a:latin typeface="Arial" panose="020B0604020202020204" pitchFamily="34" charset="0"/>
                      <a:cs typeface="Arial" panose="020B0604020202020204" pitchFamily="34" charset="0"/>
                    </a:rPr>
                    <a:t> </a:t>
                  </a:r>
                </a:p>
                <a:p>
                  <a:r>
                    <a:rPr lang="en-US" b="1" dirty="0">
                      <a:solidFill>
                        <a:schemeClr val="accent6">
                          <a:lumMod val="75000"/>
                        </a:schemeClr>
                      </a:solidFill>
                      <a:latin typeface="Arial" panose="020B0604020202020204" pitchFamily="34" charset="0"/>
                      <a:cs typeface="Arial" panose="020B0604020202020204" pitchFamily="34" charset="0"/>
                    </a:rPr>
                    <a:t>Order i.e. a&gt;b&gt;c&gt;d]</a:t>
                  </a:r>
                  <a:endParaRPr lang="en-US" b="1" dirty="0">
                    <a:solidFill>
                      <a:srgbClr val="C00000"/>
                    </a:solidFill>
                    <a:latin typeface="Arial" panose="020B0604020202020204" pitchFamily="34" charset="0"/>
                    <a:cs typeface="Arial" panose="020B0604020202020204" pitchFamily="34" charset="0"/>
                  </a:endParaRPr>
                </a:p>
                <a:p>
                  <a:endParaRPr lang="en-US" dirty="0"/>
                </a:p>
              </p:txBody>
            </p:sp>
            <p:sp>
              <p:nvSpPr>
                <p:cNvPr id="13" name="TextBox 12">
                  <a:extLst>
                    <a:ext uri="{FF2B5EF4-FFF2-40B4-BE49-F238E27FC236}">
                      <a16:creationId xmlns:a16="http://schemas.microsoft.com/office/drawing/2014/main" id="{C69ACF8B-EAF6-4ABF-9F70-BBFDC12EA1C9}"/>
                    </a:ext>
                  </a:extLst>
                </p:cNvPr>
                <p:cNvSpPr txBox="1"/>
                <p:nvPr/>
              </p:nvSpPr>
              <p:spPr>
                <a:xfrm>
                  <a:off x="8295382" y="909720"/>
                  <a:ext cx="3801041" cy="646331"/>
                </a:xfrm>
                <a:prstGeom prst="rect">
                  <a:avLst/>
                </a:prstGeom>
                <a:noFill/>
              </p:spPr>
              <p:txBody>
                <a:bodyPr wrap="none" rtlCol="0">
                  <a:spAutoFit/>
                </a:bodyPr>
                <a:lstStyle/>
                <a:p>
                  <a:r>
                    <a:rPr lang="en-US" b="1" dirty="0">
                      <a:solidFill>
                        <a:schemeClr val="accent1">
                          <a:lumMod val="75000"/>
                        </a:schemeClr>
                      </a:solidFill>
                      <a:latin typeface="Arial" panose="020B0604020202020204" pitchFamily="34" charset="0"/>
                      <a:cs typeface="Arial" panose="020B0604020202020204" pitchFamily="34" charset="0"/>
                    </a:rPr>
                    <a:t>Suffix including functional group</a:t>
                  </a:r>
                </a:p>
                <a:p>
                  <a:r>
                    <a:rPr lang="en-US" b="1" dirty="0">
                      <a:solidFill>
                        <a:schemeClr val="accent6">
                          <a:lumMod val="75000"/>
                        </a:schemeClr>
                      </a:solidFill>
                      <a:latin typeface="Arial" panose="020B0604020202020204" pitchFamily="34" charset="0"/>
                      <a:cs typeface="Arial" panose="020B0604020202020204" pitchFamily="34" charset="0"/>
                    </a:rPr>
                    <a:t>(-COOH, Ketone, C=C etc.)</a:t>
                  </a:r>
                  <a:endParaRPr lang="en-US" dirty="0">
                    <a:solidFill>
                      <a:schemeClr val="accent6">
                        <a:lumMod val="75000"/>
                      </a:schemeClr>
                    </a:solidFill>
                  </a:endParaRPr>
                </a:p>
              </p:txBody>
            </p:sp>
          </p:grpSp>
        </p:grpSp>
      </p:grpSp>
      <p:sp>
        <p:nvSpPr>
          <p:cNvPr id="2" name="Rectangle 38">
            <a:extLst>
              <a:ext uri="{FF2B5EF4-FFF2-40B4-BE49-F238E27FC236}">
                <a16:creationId xmlns:a16="http://schemas.microsoft.com/office/drawing/2014/main" id="{9AD0582F-4B5E-4726-ABC4-AADAD2B3C8A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 name="Object 2">
            <a:extLst>
              <a:ext uri="{FF2B5EF4-FFF2-40B4-BE49-F238E27FC236}">
                <a16:creationId xmlns:a16="http://schemas.microsoft.com/office/drawing/2014/main" id="{4CBE5EE5-11A4-45DC-9E59-D1BD9C0F25F3}"/>
              </a:ext>
            </a:extLst>
          </p:cNvPr>
          <p:cNvGraphicFramePr>
            <a:graphicFrameLocks noChangeAspect="1"/>
          </p:cNvGraphicFramePr>
          <p:nvPr>
            <p:extLst>
              <p:ext uri="{D42A27DB-BD31-4B8C-83A1-F6EECF244321}">
                <p14:modId xmlns:p14="http://schemas.microsoft.com/office/powerpoint/2010/main" val="860694646"/>
              </p:ext>
            </p:extLst>
          </p:nvPr>
        </p:nvGraphicFramePr>
        <p:xfrm>
          <a:off x="192228" y="2150855"/>
          <a:ext cx="1835868" cy="1890264"/>
        </p:xfrm>
        <a:graphic>
          <a:graphicData uri="http://schemas.openxmlformats.org/presentationml/2006/ole">
            <mc:AlternateContent xmlns:mc="http://schemas.openxmlformats.org/markup-compatibility/2006">
              <mc:Choice xmlns:v="urn:schemas-microsoft-com:vml" Requires="v">
                <p:oleObj spid="_x0000_s11826" r:id="rId3" imgW="1148040" imgH="1184040" progId="ChemDraw.Document.6.0">
                  <p:embed/>
                </p:oleObj>
              </mc:Choice>
              <mc:Fallback>
                <p:oleObj r:id="rId3" imgW="1148040" imgH="1184040" progId="ChemDraw.Document.6.0">
                  <p:embed/>
                  <p:pic>
                    <p:nvPicPr>
                      <p:cNvPr id="0" name="Object 3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228" y="2150855"/>
                        <a:ext cx="1835868" cy="1890264"/>
                      </a:xfrm>
                      <a:prstGeom prst="rect">
                        <a:avLst/>
                      </a:prstGeom>
                      <a:noFill/>
                    </p:spPr>
                  </p:pic>
                </p:oleObj>
              </mc:Fallback>
            </mc:AlternateContent>
          </a:graphicData>
        </a:graphic>
      </p:graphicFrame>
      <p:sp>
        <p:nvSpPr>
          <p:cNvPr id="17" name="Rectangle 40">
            <a:extLst>
              <a:ext uri="{FF2B5EF4-FFF2-40B4-BE49-F238E27FC236}">
                <a16:creationId xmlns:a16="http://schemas.microsoft.com/office/drawing/2014/main" id="{CFAB00DC-7B9D-4C7A-A0B8-C7A6A05C146A}"/>
              </a:ext>
            </a:extLst>
          </p:cNvPr>
          <p:cNvSpPr>
            <a:spLocks noChangeArrowheads="1"/>
          </p:cNvSpPr>
          <p:nvPr/>
        </p:nvSpPr>
        <p:spPr bwMode="auto">
          <a:xfrm>
            <a:off x="2718024" y="206058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8" name="Object 17">
            <a:extLst>
              <a:ext uri="{FF2B5EF4-FFF2-40B4-BE49-F238E27FC236}">
                <a16:creationId xmlns:a16="http://schemas.microsoft.com/office/drawing/2014/main" id="{79C5905B-3D5A-4EAD-B6BE-1E135B9EFAE2}"/>
              </a:ext>
            </a:extLst>
          </p:cNvPr>
          <p:cNvGraphicFramePr>
            <a:graphicFrameLocks noChangeAspect="1"/>
          </p:cNvGraphicFramePr>
          <p:nvPr>
            <p:extLst>
              <p:ext uri="{D42A27DB-BD31-4B8C-83A1-F6EECF244321}">
                <p14:modId xmlns:p14="http://schemas.microsoft.com/office/powerpoint/2010/main" val="2280168835"/>
              </p:ext>
            </p:extLst>
          </p:nvPr>
        </p:nvGraphicFramePr>
        <p:xfrm>
          <a:off x="2936501" y="1995901"/>
          <a:ext cx="1991872" cy="2200172"/>
        </p:xfrm>
        <a:graphic>
          <a:graphicData uri="http://schemas.openxmlformats.org/presentationml/2006/ole">
            <mc:AlternateContent xmlns:mc="http://schemas.openxmlformats.org/markup-compatibility/2006">
              <mc:Choice xmlns:v="urn:schemas-microsoft-com:vml" Requires="v">
                <p:oleObj spid="_x0000_s11827" r:id="rId5" imgW="1233000" imgH="1361160" progId="ChemDraw.Document.6.0">
                  <p:embed/>
                </p:oleObj>
              </mc:Choice>
              <mc:Fallback>
                <p:oleObj r:id="rId5" imgW="1233000" imgH="1361160" progId="ChemDraw.Document.6.0">
                  <p:embed/>
                  <p:pic>
                    <p:nvPicPr>
                      <p:cNvPr id="0" name="Object 3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36501" y="1995901"/>
                        <a:ext cx="1991872" cy="2200172"/>
                      </a:xfrm>
                      <a:prstGeom prst="rect">
                        <a:avLst/>
                      </a:prstGeom>
                      <a:noFill/>
                    </p:spPr>
                  </p:pic>
                </p:oleObj>
              </mc:Fallback>
            </mc:AlternateContent>
          </a:graphicData>
        </a:graphic>
      </p:graphicFrame>
      <p:sp>
        <p:nvSpPr>
          <p:cNvPr id="19" name="Rectangle 42">
            <a:extLst>
              <a:ext uri="{FF2B5EF4-FFF2-40B4-BE49-F238E27FC236}">
                <a16:creationId xmlns:a16="http://schemas.microsoft.com/office/drawing/2014/main" id="{A6E2469E-93E9-4C45-A05F-F3AE5C294387}"/>
              </a:ext>
            </a:extLst>
          </p:cNvPr>
          <p:cNvSpPr>
            <a:spLocks noChangeArrowheads="1"/>
          </p:cNvSpPr>
          <p:nvPr/>
        </p:nvSpPr>
        <p:spPr bwMode="auto">
          <a:xfrm>
            <a:off x="5169883" y="221420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0" name="Object 19">
            <a:extLst>
              <a:ext uri="{FF2B5EF4-FFF2-40B4-BE49-F238E27FC236}">
                <a16:creationId xmlns:a16="http://schemas.microsoft.com/office/drawing/2014/main" id="{2F6BF5E9-11B2-4E22-9A3D-98C7341CF964}"/>
              </a:ext>
            </a:extLst>
          </p:cNvPr>
          <p:cNvGraphicFramePr>
            <a:graphicFrameLocks noChangeAspect="1"/>
          </p:cNvGraphicFramePr>
          <p:nvPr>
            <p:extLst>
              <p:ext uri="{D42A27DB-BD31-4B8C-83A1-F6EECF244321}">
                <p14:modId xmlns:p14="http://schemas.microsoft.com/office/powerpoint/2010/main" val="2004271151"/>
              </p:ext>
            </p:extLst>
          </p:nvPr>
        </p:nvGraphicFramePr>
        <p:xfrm>
          <a:off x="6023455" y="2097057"/>
          <a:ext cx="2031325" cy="1784272"/>
        </p:xfrm>
        <a:graphic>
          <a:graphicData uri="http://schemas.openxmlformats.org/presentationml/2006/ole">
            <mc:AlternateContent xmlns:mc="http://schemas.openxmlformats.org/markup-compatibility/2006">
              <mc:Choice xmlns:v="urn:schemas-microsoft-com:vml" Requires="v">
                <p:oleObj spid="_x0000_s11828" r:id="rId7" imgW="1191240" imgH="1049040" progId="ChemDraw.Document.6.0">
                  <p:embed/>
                </p:oleObj>
              </mc:Choice>
              <mc:Fallback>
                <p:oleObj r:id="rId7" imgW="1191240" imgH="1049040" progId="ChemDraw.Document.6.0">
                  <p:embed/>
                  <p:pic>
                    <p:nvPicPr>
                      <p:cNvPr id="0" name="Object 4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23455" y="2097057"/>
                        <a:ext cx="2031325" cy="1784272"/>
                      </a:xfrm>
                      <a:prstGeom prst="rect">
                        <a:avLst/>
                      </a:prstGeom>
                      <a:noFill/>
                    </p:spPr>
                  </p:pic>
                </p:oleObj>
              </mc:Fallback>
            </mc:AlternateContent>
          </a:graphicData>
        </a:graphic>
      </p:graphicFrame>
      <p:sp>
        <p:nvSpPr>
          <p:cNvPr id="21" name="Rectangle 44">
            <a:extLst>
              <a:ext uri="{FF2B5EF4-FFF2-40B4-BE49-F238E27FC236}">
                <a16:creationId xmlns:a16="http://schemas.microsoft.com/office/drawing/2014/main" id="{9AE4761E-DAAA-4EA9-9516-CA47D7D56E2B}"/>
              </a:ext>
            </a:extLst>
          </p:cNvPr>
          <p:cNvSpPr>
            <a:spLocks noChangeArrowheads="1"/>
          </p:cNvSpPr>
          <p:nvPr/>
        </p:nvSpPr>
        <p:spPr bwMode="auto">
          <a:xfrm>
            <a:off x="7701106" y="204161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2" name="Object 21">
            <a:extLst>
              <a:ext uri="{FF2B5EF4-FFF2-40B4-BE49-F238E27FC236}">
                <a16:creationId xmlns:a16="http://schemas.microsoft.com/office/drawing/2014/main" id="{E1466136-DA1C-4A21-986B-AC70D673BABC}"/>
              </a:ext>
            </a:extLst>
          </p:cNvPr>
          <p:cNvGraphicFramePr>
            <a:graphicFrameLocks noChangeAspect="1"/>
          </p:cNvGraphicFramePr>
          <p:nvPr>
            <p:extLst>
              <p:ext uri="{D42A27DB-BD31-4B8C-83A1-F6EECF244321}">
                <p14:modId xmlns:p14="http://schemas.microsoft.com/office/powerpoint/2010/main" val="63271051"/>
              </p:ext>
            </p:extLst>
          </p:nvPr>
        </p:nvGraphicFramePr>
        <p:xfrm>
          <a:off x="9273686" y="1956080"/>
          <a:ext cx="1753207" cy="2285662"/>
        </p:xfrm>
        <a:graphic>
          <a:graphicData uri="http://schemas.openxmlformats.org/presentationml/2006/ole">
            <mc:AlternateContent xmlns:mc="http://schemas.openxmlformats.org/markup-compatibility/2006">
              <mc:Choice xmlns:v="urn:schemas-microsoft-com:vml" Requires="v">
                <p:oleObj spid="_x0000_s11829" r:id="rId9" imgW="1082520" imgH="1414080" progId="ChemDraw.Document.6.0">
                  <p:embed/>
                </p:oleObj>
              </mc:Choice>
              <mc:Fallback>
                <p:oleObj r:id="rId9" imgW="1082520" imgH="1414080" progId="ChemDraw.Document.6.0">
                  <p:embed/>
                  <p:pic>
                    <p:nvPicPr>
                      <p:cNvPr id="0" name="Object 4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273686" y="1956080"/>
                        <a:ext cx="1753207" cy="2285662"/>
                      </a:xfrm>
                      <a:prstGeom prst="rect">
                        <a:avLst/>
                      </a:prstGeom>
                      <a:noFill/>
                    </p:spPr>
                  </p:pic>
                </p:oleObj>
              </mc:Fallback>
            </mc:AlternateContent>
          </a:graphicData>
        </a:graphic>
      </p:graphicFrame>
      <p:sp>
        <p:nvSpPr>
          <p:cNvPr id="23" name="Rectangle 46">
            <a:extLst>
              <a:ext uri="{FF2B5EF4-FFF2-40B4-BE49-F238E27FC236}">
                <a16:creationId xmlns:a16="http://schemas.microsoft.com/office/drawing/2014/main" id="{5D97A68E-2D29-4FD6-8194-3C249C59972F}"/>
              </a:ext>
            </a:extLst>
          </p:cNvPr>
          <p:cNvSpPr>
            <a:spLocks noChangeArrowheads="1"/>
          </p:cNvSpPr>
          <p:nvPr/>
        </p:nvSpPr>
        <p:spPr bwMode="auto">
          <a:xfrm>
            <a:off x="2041749" y="457452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4" name="Object 23">
            <a:extLst>
              <a:ext uri="{FF2B5EF4-FFF2-40B4-BE49-F238E27FC236}">
                <a16:creationId xmlns:a16="http://schemas.microsoft.com/office/drawing/2014/main" id="{ADD0FCA2-DED5-42CB-A591-7615BD8EAB9A}"/>
              </a:ext>
            </a:extLst>
          </p:cNvPr>
          <p:cNvGraphicFramePr>
            <a:graphicFrameLocks noChangeAspect="1"/>
          </p:cNvGraphicFramePr>
          <p:nvPr>
            <p:extLst>
              <p:ext uri="{D42A27DB-BD31-4B8C-83A1-F6EECF244321}">
                <p14:modId xmlns:p14="http://schemas.microsoft.com/office/powerpoint/2010/main" val="1776226130"/>
              </p:ext>
            </p:extLst>
          </p:nvPr>
        </p:nvGraphicFramePr>
        <p:xfrm>
          <a:off x="882156" y="4863216"/>
          <a:ext cx="1835868" cy="1215294"/>
        </p:xfrm>
        <a:graphic>
          <a:graphicData uri="http://schemas.openxmlformats.org/presentationml/2006/ole">
            <mc:AlternateContent xmlns:mc="http://schemas.openxmlformats.org/markup-compatibility/2006">
              <mc:Choice xmlns:v="urn:schemas-microsoft-com:vml" Requires="v">
                <p:oleObj spid="_x0000_s11830" r:id="rId11" imgW="1147320" imgH="750960" progId="ChemDraw.Document.6.0">
                  <p:embed/>
                </p:oleObj>
              </mc:Choice>
              <mc:Fallback>
                <p:oleObj r:id="rId11" imgW="1147320" imgH="750960" progId="ChemDraw.Document.6.0">
                  <p:embed/>
                  <p:pic>
                    <p:nvPicPr>
                      <p:cNvPr id="0" name="Object 4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82156" y="4863216"/>
                        <a:ext cx="1835868" cy="1215294"/>
                      </a:xfrm>
                      <a:prstGeom prst="rect">
                        <a:avLst/>
                      </a:prstGeom>
                      <a:noFill/>
                    </p:spPr>
                  </p:pic>
                </p:oleObj>
              </mc:Fallback>
            </mc:AlternateContent>
          </a:graphicData>
        </a:graphic>
      </p:graphicFrame>
      <p:sp>
        <p:nvSpPr>
          <p:cNvPr id="25" name="Rectangle 48">
            <a:extLst>
              <a:ext uri="{FF2B5EF4-FFF2-40B4-BE49-F238E27FC236}">
                <a16:creationId xmlns:a16="http://schemas.microsoft.com/office/drawing/2014/main" id="{54DB34AD-B5AB-4FAD-B8C7-2FBDECC5DB60}"/>
              </a:ext>
            </a:extLst>
          </p:cNvPr>
          <p:cNvSpPr>
            <a:spLocks noChangeArrowheads="1"/>
          </p:cNvSpPr>
          <p:nvPr/>
        </p:nvSpPr>
        <p:spPr bwMode="auto">
          <a:xfrm>
            <a:off x="4351621" y="428583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6" name="Object 25">
            <a:extLst>
              <a:ext uri="{FF2B5EF4-FFF2-40B4-BE49-F238E27FC236}">
                <a16:creationId xmlns:a16="http://schemas.microsoft.com/office/drawing/2014/main" id="{3651EF5B-2B4A-4F37-8FF0-95009E32EA65}"/>
              </a:ext>
            </a:extLst>
          </p:cNvPr>
          <p:cNvGraphicFramePr>
            <a:graphicFrameLocks noChangeAspect="1"/>
          </p:cNvGraphicFramePr>
          <p:nvPr>
            <p:extLst>
              <p:ext uri="{D42A27DB-BD31-4B8C-83A1-F6EECF244321}">
                <p14:modId xmlns:p14="http://schemas.microsoft.com/office/powerpoint/2010/main" val="2679870725"/>
              </p:ext>
            </p:extLst>
          </p:nvPr>
        </p:nvGraphicFramePr>
        <p:xfrm>
          <a:off x="4225733" y="4597427"/>
          <a:ext cx="2153056" cy="1647218"/>
        </p:xfrm>
        <a:graphic>
          <a:graphicData uri="http://schemas.openxmlformats.org/presentationml/2006/ole">
            <mc:AlternateContent xmlns:mc="http://schemas.openxmlformats.org/markup-compatibility/2006">
              <mc:Choice xmlns:v="urn:schemas-microsoft-com:vml" Requires="v">
                <p:oleObj spid="_x0000_s11831" r:id="rId13" imgW="1337400" imgH="1023480" progId="ChemDraw.Document.6.0">
                  <p:embed/>
                </p:oleObj>
              </mc:Choice>
              <mc:Fallback>
                <p:oleObj r:id="rId13" imgW="1337400" imgH="1023480" progId="ChemDraw.Document.6.0">
                  <p:embed/>
                  <p:pic>
                    <p:nvPicPr>
                      <p:cNvPr id="0" name="Object 4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225733" y="4597427"/>
                        <a:ext cx="2153056" cy="1647218"/>
                      </a:xfrm>
                      <a:prstGeom prst="rect">
                        <a:avLst/>
                      </a:prstGeom>
                      <a:noFill/>
                    </p:spPr>
                  </p:pic>
                </p:oleObj>
              </mc:Fallback>
            </mc:AlternateContent>
          </a:graphicData>
        </a:graphic>
      </p:graphicFrame>
      <p:sp>
        <p:nvSpPr>
          <p:cNvPr id="27" name="Rectangle 50">
            <a:extLst>
              <a:ext uri="{FF2B5EF4-FFF2-40B4-BE49-F238E27FC236}">
                <a16:creationId xmlns:a16="http://schemas.microsoft.com/office/drawing/2014/main" id="{6DCDC811-46D4-422C-B56E-8B3CE166CF18}"/>
              </a:ext>
            </a:extLst>
          </p:cNvPr>
          <p:cNvSpPr>
            <a:spLocks noChangeArrowheads="1"/>
          </p:cNvSpPr>
          <p:nvPr/>
        </p:nvSpPr>
        <p:spPr bwMode="auto">
          <a:xfrm>
            <a:off x="7039118" y="41611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8" name="Object 27">
            <a:extLst>
              <a:ext uri="{FF2B5EF4-FFF2-40B4-BE49-F238E27FC236}">
                <a16:creationId xmlns:a16="http://schemas.microsoft.com/office/drawing/2014/main" id="{F68A09D6-0935-43C0-B9A5-ACE7C2982709}"/>
              </a:ext>
            </a:extLst>
          </p:cNvPr>
          <p:cNvGraphicFramePr>
            <a:graphicFrameLocks noChangeAspect="1"/>
          </p:cNvGraphicFramePr>
          <p:nvPr>
            <p:extLst>
              <p:ext uri="{D42A27DB-BD31-4B8C-83A1-F6EECF244321}">
                <p14:modId xmlns:p14="http://schemas.microsoft.com/office/powerpoint/2010/main" val="597845743"/>
              </p:ext>
            </p:extLst>
          </p:nvPr>
        </p:nvGraphicFramePr>
        <p:xfrm>
          <a:off x="7764448" y="4395356"/>
          <a:ext cx="1841032" cy="2092684"/>
        </p:xfrm>
        <a:graphic>
          <a:graphicData uri="http://schemas.openxmlformats.org/presentationml/2006/ole">
            <mc:AlternateContent xmlns:mc="http://schemas.openxmlformats.org/markup-compatibility/2006">
              <mc:Choice xmlns:v="urn:schemas-microsoft-com:vml" Requires="v">
                <p:oleObj spid="_x0000_s11832" r:id="rId15" imgW="1118160" imgH="1268640" progId="ChemDraw.Document.6.0">
                  <p:embed/>
                </p:oleObj>
              </mc:Choice>
              <mc:Fallback>
                <p:oleObj r:id="rId15" imgW="1118160" imgH="1268640" progId="ChemDraw.Document.6.0">
                  <p:embed/>
                  <p:pic>
                    <p:nvPicPr>
                      <p:cNvPr id="0" name="Object 4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764448" y="4395356"/>
                        <a:ext cx="1841032" cy="2092684"/>
                      </a:xfrm>
                      <a:prstGeom prst="rect">
                        <a:avLst/>
                      </a:prstGeom>
                      <a:noFill/>
                    </p:spPr>
                  </p:pic>
                </p:oleObj>
              </mc:Fallback>
            </mc:AlternateContent>
          </a:graphicData>
        </a:graphic>
      </p:graphicFrame>
    </p:spTree>
    <p:extLst>
      <p:ext uri="{BB962C8B-B14F-4D97-AF65-F5344CB8AC3E}">
        <p14:creationId xmlns:p14="http://schemas.microsoft.com/office/powerpoint/2010/main" val="838458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D7C0CA7-B026-440C-96F0-D37BF5ECD586}"/>
              </a:ext>
            </a:extLst>
          </p:cNvPr>
          <p:cNvSpPr/>
          <p:nvPr/>
        </p:nvSpPr>
        <p:spPr>
          <a:xfrm>
            <a:off x="157904" y="272978"/>
            <a:ext cx="5874942" cy="461665"/>
          </a:xfrm>
          <a:prstGeom prst="rect">
            <a:avLst/>
          </a:prstGeom>
        </p:spPr>
        <p:txBody>
          <a:bodyPr wrap="none">
            <a:spAutoFit/>
          </a:bodyPr>
          <a:lstStyle/>
          <a:p>
            <a:r>
              <a:rPr lang="en-US" altLang="en-US" sz="2400" b="1" u="sng" dirty="0">
                <a:solidFill>
                  <a:srgbClr val="FF0000"/>
                </a:solidFill>
                <a:latin typeface="Arial" panose="020B0604020202020204" pitchFamily="34" charset="0"/>
                <a:cs typeface="Arial" panose="020B0604020202020204" pitchFamily="34" charset="0"/>
              </a:rPr>
              <a:t>IUPAC Nomenclature of Bridge System</a:t>
            </a:r>
          </a:p>
        </p:txBody>
      </p:sp>
      <p:sp>
        <p:nvSpPr>
          <p:cNvPr id="2" name="Rectangle 2">
            <a:extLst>
              <a:ext uri="{FF2B5EF4-FFF2-40B4-BE49-F238E27FC236}">
                <a16:creationId xmlns:a16="http://schemas.microsoft.com/office/drawing/2014/main" id="{5A6E9C4E-8191-4402-A090-AAC2EF6B9342}"/>
              </a:ext>
            </a:extLst>
          </p:cNvPr>
          <p:cNvSpPr>
            <a:spLocks noChangeArrowheads="1"/>
          </p:cNvSpPr>
          <p:nvPr/>
        </p:nvSpPr>
        <p:spPr bwMode="auto">
          <a:xfrm>
            <a:off x="3006090" y="10858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FBEB6E29-7D58-4085-AD90-F18BA7776B18}"/>
              </a:ext>
            </a:extLst>
          </p:cNvPr>
          <p:cNvSpPr>
            <a:spLocks noChangeArrowheads="1"/>
          </p:cNvSpPr>
          <p:nvPr/>
        </p:nvSpPr>
        <p:spPr bwMode="auto">
          <a:xfrm>
            <a:off x="2776251" y="361353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6">
            <a:extLst>
              <a:ext uri="{FF2B5EF4-FFF2-40B4-BE49-F238E27FC236}">
                <a16:creationId xmlns:a16="http://schemas.microsoft.com/office/drawing/2014/main" id="{BAE1E949-ED36-45BF-9BD9-475B14CF8BD4}"/>
              </a:ext>
            </a:extLst>
          </p:cNvPr>
          <p:cNvSpPr/>
          <p:nvPr/>
        </p:nvSpPr>
        <p:spPr>
          <a:xfrm>
            <a:off x="275044" y="999768"/>
            <a:ext cx="11589744" cy="1287532"/>
          </a:xfrm>
          <a:prstGeom prst="rect">
            <a:avLst/>
          </a:prstGeom>
        </p:spPr>
        <p:txBody>
          <a:bodyPr wrap="square">
            <a:spAutoFit/>
          </a:bodyPr>
          <a:lstStyle/>
          <a:p>
            <a:pPr lvl="1" eaLnBrk="0" hangingPunct="0">
              <a:lnSpc>
                <a:spcPct val="150000"/>
              </a:lnSpc>
              <a:defRPr/>
            </a:pPr>
            <a:r>
              <a:rPr lang="en-US" dirty="0">
                <a:solidFill>
                  <a:srgbClr val="002060"/>
                </a:solidFill>
                <a:latin typeface="Arial" panose="020B0604020202020204" pitchFamily="34" charset="0"/>
                <a:ea typeface="Calibri" pitchFamily="34" charset="0"/>
                <a:cs typeface="Arial" panose="020B0604020202020204" pitchFamily="34" charset="0"/>
              </a:rPr>
              <a:t>If substituents are present, number the bridged ring system starting from one bridgehead proceeding first along the longest bridge to the other bridgehead, then along the next longest bridge back to the first bridgehead. </a:t>
            </a:r>
            <a:r>
              <a:rPr lang="en-US" u="sng" dirty="0">
                <a:solidFill>
                  <a:srgbClr val="002060"/>
                </a:solidFill>
                <a:latin typeface="Arial" panose="020B0604020202020204" pitchFamily="34" charset="0"/>
                <a:ea typeface="Calibri" pitchFamily="34" charset="0"/>
                <a:cs typeface="Arial" panose="020B0604020202020204" pitchFamily="34" charset="0"/>
              </a:rPr>
              <a:t>The shortest bridge is numbered last.</a:t>
            </a:r>
            <a:endParaRPr lang="en-US" dirty="0">
              <a:solidFill>
                <a:srgbClr val="002060"/>
              </a:solidFill>
              <a:latin typeface="Arial" panose="020B0604020202020204" pitchFamily="34" charset="0"/>
              <a:cs typeface="Arial" panose="020B0604020202020204" pitchFamily="34" charset="0"/>
            </a:endParaRPr>
          </a:p>
        </p:txBody>
      </p:sp>
      <p:grpSp>
        <p:nvGrpSpPr>
          <p:cNvPr id="21" name="Group 20">
            <a:extLst>
              <a:ext uri="{FF2B5EF4-FFF2-40B4-BE49-F238E27FC236}">
                <a16:creationId xmlns:a16="http://schemas.microsoft.com/office/drawing/2014/main" id="{22C825C8-F024-46FE-85F7-C5FAB4070062}"/>
              </a:ext>
            </a:extLst>
          </p:cNvPr>
          <p:cNvGrpSpPr/>
          <p:nvPr/>
        </p:nvGrpSpPr>
        <p:grpSpPr>
          <a:xfrm>
            <a:off x="73543" y="2870723"/>
            <a:ext cx="12177118" cy="1217070"/>
            <a:chOff x="73543" y="2958859"/>
            <a:chExt cx="12177118" cy="1217070"/>
          </a:xfrm>
        </p:grpSpPr>
        <p:grpSp>
          <p:nvGrpSpPr>
            <p:cNvPr id="14" name="Group 13">
              <a:extLst>
                <a:ext uri="{FF2B5EF4-FFF2-40B4-BE49-F238E27FC236}">
                  <a16:creationId xmlns:a16="http://schemas.microsoft.com/office/drawing/2014/main" id="{1DB531BB-CE38-4CF1-AD1B-73FC6932C1EF}"/>
                </a:ext>
              </a:extLst>
            </p:cNvPr>
            <p:cNvGrpSpPr/>
            <p:nvPr/>
          </p:nvGrpSpPr>
          <p:grpSpPr>
            <a:xfrm>
              <a:off x="340092" y="2958859"/>
              <a:ext cx="11910569" cy="1217070"/>
              <a:chOff x="185854" y="909720"/>
              <a:chExt cx="11910569" cy="1217070"/>
            </a:xfrm>
          </p:grpSpPr>
          <p:sp>
            <p:nvSpPr>
              <p:cNvPr id="15" name="TextBox 14">
                <a:extLst>
                  <a:ext uri="{FF2B5EF4-FFF2-40B4-BE49-F238E27FC236}">
                    <a16:creationId xmlns:a16="http://schemas.microsoft.com/office/drawing/2014/main" id="{F9C23DB8-C84A-46BD-955F-0228A2F3AA05}"/>
                  </a:ext>
                </a:extLst>
              </p:cNvPr>
              <p:cNvSpPr txBox="1"/>
              <p:nvPr/>
            </p:nvSpPr>
            <p:spPr>
              <a:xfrm>
                <a:off x="185854" y="926461"/>
                <a:ext cx="825867" cy="369332"/>
              </a:xfrm>
              <a:prstGeom prst="rect">
                <a:avLst/>
              </a:prstGeom>
              <a:noFill/>
            </p:spPr>
            <p:txBody>
              <a:bodyPr wrap="none" rtlCol="0">
                <a:spAutoFit/>
              </a:bodyPr>
              <a:lstStyle/>
              <a:p>
                <a:r>
                  <a:rPr lang="en-US" b="1" dirty="0">
                    <a:solidFill>
                      <a:schemeClr val="accent1">
                        <a:lumMod val="75000"/>
                      </a:schemeClr>
                    </a:solidFill>
                    <a:latin typeface="Arial" panose="020B0604020202020204" pitchFamily="34" charset="0"/>
                    <a:cs typeface="Arial" panose="020B0604020202020204" pitchFamily="34" charset="0"/>
                  </a:rPr>
                  <a:t>Prefix</a:t>
                </a:r>
              </a:p>
            </p:txBody>
          </p:sp>
          <p:grpSp>
            <p:nvGrpSpPr>
              <p:cNvPr id="16" name="Group 15">
                <a:extLst>
                  <a:ext uri="{FF2B5EF4-FFF2-40B4-BE49-F238E27FC236}">
                    <a16:creationId xmlns:a16="http://schemas.microsoft.com/office/drawing/2014/main" id="{FB964094-21D0-4616-86F9-FAD3D8F624D2}"/>
                  </a:ext>
                </a:extLst>
              </p:cNvPr>
              <p:cNvGrpSpPr/>
              <p:nvPr/>
            </p:nvGrpSpPr>
            <p:grpSpPr>
              <a:xfrm>
                <a:off x="1457939" y="909720"/>
                <a:ext cx="10638484" cy="1217070"/>
                <a:chOff x="1457939" y="909720"/>
                <a:chExt cx="10638484" cy="1217070"/>
              </a:xfrm>
            </p:grpSpPr>
            <p:sp>
              <p:nvSpPr>
                <p:cNvPr id="17" name="TextBox 16">
                  <a:extLst>
                    <a:ext uri="{FF2B5EF4-FFF2-40B4-BE49-F238E27FC236}">
                      <a16:creationId xmlns:a16="http://schemas.microsoft.com/office/drawing/2014/main" id="{0E10F6C7-B566-45CA-8C62-F4C6C4891200}"/>
                    </a:ext>
                  </a:extLst>
                </p:cNvPr>
                <p:cNvSpPr txBox="1"/>
                <p:nvPr/>
              </p:nvSpPr>
              <p:spPr>
                <a:xfrm>
                  <a:off x="1457939" y="926461"/>
                  <a:ext cx="2544286" cy="1200329"/>
                </a:xfrm>
                <a:prstGeom prst="rect">
                  <a:avLst/>
                </a:prstGeom>
                <a:noFill/>
              </p:spPr>
              <p:txBody>
                <a:bodyPr wrap="none" rtlCol="0">
                  <a:spAutoFit/>
                </a:bodyPr>
                <a:lstStyle/>
                <a:p>
                  <a:r>
                    <a:rPr lang="en-US" b="1" dirty="0">
                      <a:solidFill>
                        <a:schemeClr val="accent1">
                          <a:lumMod val="75000"/>
                        </a:schemeClr>
                      </a:solidFill>
                      <a:latin typeface="Arial" panose="020B0604020202020204" pitchFamily="34" charset="0"/>
                      <a:cs typeface="Arial" panose="020B0604020202020204" pitchFamily="34" charset="0"/>
                    </a:rPr>
                    <a:t>Compound Type</a:t>
                  </a:r>
                </a:p>
                <a:p>
                  <a:r>
                    <a:rPr lang="en-US" b="1" dirty="0">
                      <a:solidFill>
                        <a:schemeClr val="accent6">
                          <a:lumMod val="75000"/>
                        </a:schemeClr>
                      </a:solidFill>
                      <a:latin typeface="Arial" panose="020B0604020202020204" pitchFamily="34" charset="0"/>
                      <a:cs typeface="Arial" panose="020B0604020202020204" pitchFamily="34" charset="0"/>
                    </a:rPr>
                    <a:t>(</a:t>
                  </a:r>
                  <a:r>
                    <a:rPr lang="en-US" b="1" dirty="0" err="1">
                      <a:solidFill>
                        <a:schemeClr val="accent6">
                          <a:lumMod val="75000"/>
                        </a:schemeClr>
                      </a:solidFill>
                      <a:latin typeface="Arial" panose="020B0604020202020204" pitchFamily="34" charset="0"/>
                      <a:cs typeface="Arial" panose="020B0604020202020204" pitchFamily="34" charset="0"/>
                    </a:rPr>
                    <a:t>bicyclo</a:t>
                  </a:r>
                  <a:r>
                    <a:rPr lang="en-US" b="1" dirty="0">
                      <a:solidFill>
                        <a:schemeClr val="accent6">
                          <a:lumMod val="75000"/>
                        </a:schemeClr>
                      </a:solidFill>
                      <a:latin typeface="Arial" panose="020B0604020202020204" pitchFamily="34" charset="0"/>
                      <a:cs typeface="Arial" panose="020B0604020202020204" pitchFamily="34" charset="0"/>
                    </a:rPr>
                    <a:t>/</a:t>
                  </a:r>
                  <a:r>
                    <a:rPr lang="en-US" b="1" dirty="0" err="1">
                      <a:solidFill>
                        <a:schemeClr val="accent6">
                          <a:lumMod val="75000"/>
                        </a:schemeClr>
                      </a:solidFill>
                      <a:latin typeface="Arial" panose="020B0604020202020204" pitchFamily="34" charset="0"/>
                      <a:cs typeface="Arial" panose="020B0604020202020204" pitchFamily="34" charset="0"/>
                    </a:rPr>
                    <a:t>tricyclo</a:t>
                  </a:r>
                  <a:r>
                    <a:rPr lang="en-US" b="1" dirty="0">
                      <a:solidFill>
                        <a:schemeClr val="accent6">
                          <a:lumMod val="75000"/>
                        </a:schemeClr>
                      </a:solidFill>
                      <a:latin typeface="Arial" panose="020B0604020202020204" pitchFamily="34" charset="0"/>
                      <a:cs typeface="Arial" panose="020B0604020202020204" pitchFamily="34" charset="0"/>
                    </a:rPr>
                    <a:t> etc.) </a:t>
                  </a:r>
                </a:p>
                <a:p>
                  <a:endParaRPr lang="en-US" b="1" dirty="0">
                    <a:solidFill>
                      <a:schemeClr val="accent1">
                        <a:lumMod val="75000"/>
                      </a:schemeClr>
                    </a:solidFill>
                    <a:latin typeface="Arial" panose="020B0604020202020204" pitchFamily="34" charset="0"/>
                    <a:cs typeface="Arial" panose="020B0604020202020204" pitchFamily="34" charset="0"/>
                  </a:endParaRPr>
                </a:p>
                <a:p>
                  <a:endParaRPr lang="en-US" dirty="0"/>
                </a:p>
              </p:txBody>
            </p:sp>
            <p:sp>
              <p:nvSpPr>
                <p:cNvPr id="18" name="Rectangle 17">
                  <a:extLst>
                    <a:ext uri="{FF2B5EF4-FFF2-40B4-BE49-F238E27FC236}">
                      <a16:creationId xmlns:a16="http://schemas.microsoft.com/office/drawing/2014/main" id="{EE8F3DDF-6C05-43BC-AE53-D0E9F270967C}"/>
                    </a:ext>
                  </a:extLst>
                </p:cNvPr>
                <p:cNvSpPr/>
                <p:nvPr/>
              </p:nvSpPr>
              <p:spPr>
                <a:xfrm>
                  <a:off x="4034046" y="918950"/>
                  <a:ext cx="4459298" cy="1200329"/>
                </a:xfrm>
                <a:prstGeom prst="rect">
                  <a:avLst/>
                </a:prstGeom>
              </p:spPr>
              <p:txBody>
                <a:bodyPr wrap="none">
                  <a:spAutoFit/>
                </a:bodyPr>
                <a:lstStyle/>
                <a:p>
                  <a:r>
                    <a:rPr lang="en-US" b="1" dirty="0">
                      <a:solidFill>
                        <a:schemeClr val="accent1">
                          <a:lumMod val="75000"/>
                        </a:schemeClr>
                      </a:solidFill>
                      <a:latin typeface="Arial" panose="020B0604020202020204" pitchFamily="34" charset="0"/>
                      <a:cs typeface="Arial" panose="020B0604020202020204" pitchFamily="34" charset="0"/>
                    </a:rPr>
                    <a:t>[   a    .   b   .   c   .   d  ]    Parent Alkane </a:t>
                  </a:r>
                </a:p>
                <a:p>
                  <a:r>
                    <a:rPr lang="en-US" b="1" dirty="0">
                      <a:solidFill>
                        <a:srgbClr val="C00000"/>
                      </a:solidFill>
                      <a:latin typeface="Arial" panose="020B0604020202020204" pitchFamily="34" charset="0"/>
                      <a:cs typeface="Arial" panose="020B0604020202020204" pitchFamily="34" charset="0"/>
                    </a:rPr>
                    <a:t> </a:t>
                  </a:r>
                  <a:r>
                    <a:rPr lang="en-US" b="1" dirty="0">
                      <a:solidFill>
                        <a:schemeClr val="accent6">
                          <a:lumMod val="75000"/>
                        </a:schemeClr>
                      </a:solidFill>
                      <a:latin typeface="Arial" panose="020B0604020202020204" pitchFamily="34" charset="0"/>
                      <a:cs typeface="Arial" panose="020B0604020202020204" pitchFamily="34" charset="0"/>
                    </a:rPr>
                    <a:t>[placed in descending </a:t>
                  </a:r>
                </a:p>
                <a:p>
                  <a:r>
                    <a:rPr lang="en-US" b="1" dirty="0">
                      <a:solidFill>
                        <a:schemeClr val="accent6">
                          <a:lumMod val="75000"/>
                        </a:schemeClr>
                      </a:solidFill>
                      <a:latin typeface="Arial" panose="020B0604020202020204" pitchFamily="34" charset="0"/>
                      <a:cs typeface="Arial" panose="020B0604020202020204" pitchFamily="34" charset="0"/>
                    </a:rPr>
                    <a:t>Order i.e. a&gt;b&gt;c&gt;d]</a:t>
                  </a:r>
                  <a:endParaRPr lang="en-US" b="1" dirty="0">
                    <a:solidFill>
                      <a:srgbClr val="C00000"/>
                    </a:solidFill>
                    <a:latin typeface="Arial" panose="020B0604020202020204" pitchFamily="34" charset="0"/>
                    <a:cs typeface="Arial" panose="020B0604020202020204" pitchFamily="34" charset="0"/>
                  </a:endParaRPr>
                </a:p>
                <a:p>
                  <a:endParaRPr lang="en-US" dirty="0"/>
                </a:p>
              </p:txBody>
            </p:sp>
            <p:sp>
              <p:nvSpPr>
                <p:cNvPr id="19" name="TextBox 18">
                  <a:extLst>
                    <a:ext uri="{FF2B5EF4-FFF2-40B4-BE49-F238E27FC236}">
                      <a16:creationId xmlns:a16="http://schemas.microsoft.com/office/drawing/2014/main" id="{4E449543-CF96-4DFF-938F-BFEE2DD83810}"/>
                    </a:ext>
                  </a:extLst>
                </p:cNvPr>
                <p:cNvSpPr txBox="1"/>
                <p:nvPr/>
              </p:nvSpPr>
              <p:spPr>
                <a:xfrm>
                  <a:off x="8295382" y="909720"/>
                  <a:ext cx="3801041" cy="646331"/>
                </a:xfrm>
                <a:prstGeom prst="rect">
                  <a:avLst/>
                </a:prstGeom>
                <a:noFill/>
              </p:spPr>
              <p:txBody>
                <a:bodyPr wrap="none" rtlCol="0">
                  <a:spAutoFit/>
                </a:bodyPr>
                <a:lstStyle/>
                <a:p>
                  <a:r>
                    <a:rPr lang="en-US" b="1" dirty="0">
                      <a:solidFill>
                        <a:schemeClr val="accent1">
                          <a:lumMod val="75000"/>
                        </a:schemeClr>
                      </a:solidFill>
                      <a:latin typeface="Arial" panose="020B0604020202020204" pitchFamily="34" charset="0"/>
                      <a:cs typeface="Arial" panose="020B0604020202020204" pitchFamily="34" charset="0"/>
                    </a:rPr>
                    <a:t>Suffix including functional group</a:t>
                  </a:r>
                </a:p>
                <a:p>
                  <a:r>
                    <a:rPr lang="en-US" b="1" dirty="0">
                      <a:solidFill>
                        <a:schemeClr val="accent6">
                          <a:lumMod val="75000"/>
                        </a:schemeClr>
                      </a:solidFill>
                      <a:latin typeface="Arial" panose="020B0604020202020204" pitchFamily="34" charset="0"/>
                      <a:cs typeface="Arial" panose="020B0604020202020204" pitchFamily="34" charset="0"/>
                    </a:rPr>
                    <a:t>(-COOH, Ketone, C=C etc.)</a:t>
                  </a:r>
                  <a:endParaRPr lang="en-US" dirty="0">
                    <a:solidFill>
                      <a:schemeClr val="accent6">
                        <a:lumMod val="75000"/>
                      </a:schemeClr>
                    </a:solidFill>
                  </a:endParaRPr>
                </a:p>
              </p:txBody>
            </p:sp>
          </p:grpSp>
        </p:grpSp>
        <p:sp>
          <p:nvSpPr>
            <p:cNvPr id="20" name="TextBox 19">
              <a:extLst>
                <a:ext uri="{FF2B5EF4-FFF2-40B4-BE49-F238E27FC236}">
                  <a16:creationId xmlns:a16="http://schemas.microsoft.com/office/drawing/2014/main" id="{9639A7F5-4BEB-45C9-A993-C7A67062B75E}"/>
                </a:ext>
              </a:extLst>
            </p:cNvPr>
            <p:cNvSpPr txBox="1"/>
            <p:nvPr/>
          </p:nvSpPr>
          <p:spPr>
            <a:xfrm>
              <a:off x="73543" y="3246299"/>
              <a:ext cx="1454244" cy="646331"/>
            </a:xfrm>
            <a:prstGeom prst="rect">
              <a:avLst/>
            </a:prstGeom>
            <a:noFill/>
          </p:spPr>
          <p:txBody>
            <a:bodyPr wrap="none" rtlCol="0">
              <a:spAutoFit/>
            </a:bodyPr>
            <a:lstStyle/>
            <a:p>
              <a:r>
                <a:rPr lang="en-US" b="1" dirty="0">
                  <a:solidFill>
                    <a:schemeClr val="accent6">
                      <a:lumMod val="75000"/>
                    </a:schemeClr>
                  </a:solidFill>
                  <a:latin typeface="Arial" panose="020B0604020202020204" pitchFamily="34" charset="0"/>
                  <a:cs typeface="Arial" panose="020B0604020202020204" pitchFamily="34" charset="0"/>
                </a:rPr>
                <a:t>Substituent</a:t>
              </a:r>
            </a:p>
            <a:p>
              <a:r>
                <a:rPr lang="en-US" b="1" dirty="0">
                  <a:solidFill>
                    <a:schemeClr val="accent6">
                      <a:lumMod val="75000"/>
                    </a:schemeClr>
                  </a:solidFill>
                  <a:latin typeface="Arial" panose="020B0604020202020204" pitchFamily="34" charset="0"/>
                  <a:cs typeface="Arial" panose="020B0604020202020204" pitchFamily="34" charset="0"/>
                </a:rPr>
                <a:t>attached</a:t>
              </a:r>
            </a:p>
          </p:txBody>
        </p:sp>
      </p:grpSp>
      <p:sp>
        <p:nvSpPr>
          <p:cNvPr id="8" name="Rectangle 40">
            <a:extLst>
              <a:ext uri="{FF2B5EF4-FFF2-40B4-BE49-F238E27FC236}">
                <a16:creationId xmlns:a16="http://schemas.microsoft.com/office/drawing/2014/main" id="{8B7EAF4C-9A2D-46D9-9E50-F68AF5C316B0}"/>
              </a:ext>
            </a:extLst>
          </p:cNvPr>
          <p:cNvSpPr>
            <a:spLocks noChangeArrowheads="1"/>
          </p:cNvSpPr>
          <p:nvPr/>
        </p:nvSpPr>
        <p:spPr bwMode="auto">
          <a:xfrm>
            <a:off x="3123000" y="423646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ject 8">
            <a:extLst>
              <a:ext uri="{FF2B5EF4-FFF2-40B4-BE49-F238E27FC236}">
                <a16:creationId xmlns:a16="http://schemas.microsoft.com/office/drawing/2014/main" id="{970BF6BB-F3B4-4028-8F70-00E70C2F6ACC}"/>
              </a:ext>
            </a:extLst>
          </p:cNvPr>
          <p:cNvGraphicFramePr>
            <a:graphicFrameLocks noChangeAspect="1"/>
          </p:cNvGraphicFramePr>
          <p:nvPr>
            <p:extLst>
              <p:ext uri="{D42A27DB-BD31-4B8C-83A1-F6EECF244321}">
                <p14:modId xmlns:p14="http://schemas.microsoft.com/office/powerpoint/2010/main" val="1255303265"/>
              </p:ext>
            </p:extLst>
          </p:nvPr>
        </p:nvGraphicFramePr>
        <p:xfrm>
          <a:off x="2358663" y="3891887"/>
          <a:ext cx="2831263" cy="1970141"/>
        </p:xfrm>
        <a:graphic>
          <a:graphicData uri="http://schemas.openxmlformats.org/presentationml/2006/ole">
            <mc:AlternateContent xmlns:mc="http://schemas.openxmlformats.org/markup-compatibility/2006">
              <mc:Choice xmlns:v="urn:schemas-microsoft-com:vml" Requires="v">
                <p:oleObj spid="_x0000_s10575" r:id="rId3" imgW="1756800" imgH="1223280" progId="ChemDraw.Document.6.0">
                  <p:embed/>
                </p:oleObj>
              </mc:Choice>
              <mc:Fallback>
                <p:oleObj r:id="rId3" imgW="1756800" imgH="1223280" progId="ChemDraw.Document.6.0">
                  <p:embed/>
                  <p:pic>
                    <p:nvPicPr>
                      <p:cNvPr id="0" name="Object 3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8663" y="3891887"/>
                        <a:ext cx="2831263" cy="1970141"/>
                      </a:xfrm>
                      <a:prstGeom prst="rect">
                        <a:avLst/>
                      </a:prstGeom>
                      <a:noFill/>
                    </p:spPr>
                  </p:pic>
                </p:oleObj>
              </mc:Fallback>
            </mc:AlternateContent>
          </a:graphicData>
        </a:graphic>
      </p:graphicFrame>
      <p:sp>
        <p:nvSpPr>
          <p:cNvPr id="10" name="Rectangle 42">
            <a:extLst>
              <a:ext uri="{FF2B5EF4-FFF2-40B4-BE49-F238E27FC236}">
                <a16:creationId xmlns:a16="http://schemas.microsoft.com/office/drawing/2014/main" id="{53C97459-2433-4FB5-BC87-D7CF1FFCDFD6}"/>
              </a:ext>
            </a:extLst>
          </p:cNvPr>
          <p:cNvSpPr>
            <a:spLocks noChangeArrowheads="1"/>
          </p:cNvSpPr>
          <p:nvPr/>
        </p:nvSpPr>
        <p:spPr bwMode="auto">
          <a:xfrm>
            <a:off x="799124" y="437770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a:extLst>
              <a:ext uri="{FF2B5EF4-FFF2-40B4-BE49-F238E27FC236}">
                <a16:creationId xmlns:a16="http://schemas.microsoft.com/office/drawing/2014/main" id="{3635C7EF-2881-4A40-83BF-E7252406A029}"/>
              </a:ext>
            </a:extLst>
          </p:cNvPr>
          <p:cNvGraphicFramePr>
            <a:graphicFrameLocks noChangeAspect="1"/>
          </p:cNvGraphicFramePr>
          <p:nvPr>
            <p:extLst>
              <p:ext uri="{D42A27DB-BD31-4B8C-83A1-F6EECF244321}">
                <p14:modId xmlns:p14="http://schemas.microsoft.com/office/powerpoint/2010/main" val="4171614803"/>
              </p:ext>
            </p:extLst>
          </p:nvPr>
        </p:nvGraphicFramePr>
        <p:xfrm>
          <a:off x="131263" y="4087793"/>
          <a:ext cx="2010806" cy="1774241"/>
        </p:xfrm>
        <a:graphic>
          <a:graphicData uri="http://schemas.openxmlformats.org/presentationml/2006/ole">
            <mc:AlternateContent xmlns:mc="http://schemas.openxmlformats.org/markup-compatibility/2006">
              <mc:Choice xmlns:v="urn:schemas-microsoft-com:vml" Requires="v">
                <p:oleObj spid="_x0000_s10576" r:id="rId5" imgW="1233360" imgH="1089000" progId="ChemDraw.Document.6.0">
                  <p:embed/>
                </p:oleObj>
              </mc:Choice>
              <mc:Fallback>
                <p:oleObj r:id="rId5" imgW="1233360" imgH="1089000" progId="ChemDraw.Document.6.0">
                  <p:embed/>
                  <p:pic>
                    <p:nvPicPr>
                      <p:cNvPr id="0" name="Object 4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1263" y="4087793"/>
                        <a:ext cx="2010806" cy="1774241"/>
                      </a:xfrm>
                      <a:prstGeom prst="rect">
                        <a:avLst/>
                      </a:prstGeom>
                      <a:noFill/>
                    </p:spPr>
                  </p:pic>
                </p:oleObj>
              </mc:Fallback>
            </mc:AlternateContent>
          </a:graphicData>
        </a:graphic>
      </p:graphicFrame>
      <p:sp>
        <p:nvSpPr>
          <p:cNvPr id="12" name="Rectangle 44">
            <a:extLst>
              <a:ext uri="{FF2B5EF4-FFF2-40B4-BE49-F238E27FC236}">
                <a16:creationId xmlns:a16="http://schemas.microsoft.com/office/drawing/2014/main" id="{C7209438-E912-4A62-BDF0-170EA93792CB}"/>
              </a:ext>
            </a:extLst>
          </p:cNvPr>
          <p:cNvSpPr>
            <a:spLocks noChangeArrowheads="1"/>
          </p:cNvSpPr>
          <p:nvPr/>
        </p:nvSpPr>
        <p:spPr bwMode="auto">
          <a:xfrm>
            <a:off x="6377088" y="408779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 name="Object 12">
            <a:extLst>
              <a:ext uri="{FF2B5EF4-FFF2-40B4-BE49-F238E27FC236}">
                <a16:creationId xmlns:a16="http://schemas.microsoft.com/office/drawing/2014/main" id="{1B422A35-8BFF-4BF6-9597-71448E9BFB6D}"/>
              </a:ext>
            </a:extLst>
          </p:cNvPr>
          <p:cNvGraphicFramePr>
            <a:graphicFrameLocks noChangeAspect="1"/>
          </p:cNvGraphicFramePr>
          <p:nvPr>
            <p:extLst>
              <p:ext uri="{D42A27DB-BD31-4B8C-83A1-F6EECF244321}">
                <p14:modId xmlns:p14="http://schemas.microsoft.com/office/powerpoint/2010/main" val="3340351209"/>
              </p:ext>
            </p:extLst>
          </p:nvPr>
        </p:nvGraphicFramePr>
        <p:xfrm>
          <a:off x="5268892" y="3891887"/>
          <a:ext cx="2243135" cy="2335499"/>
        </p:xfrm>
        <a:graphic>
          <a:graphicData uri="http://schemas.openxmlformats.org/presentationml/2006/ole">
            <mc:AlternateContent xmlns:mc="http://schemas.openxmlformats.org/markup-compatibility/2006">
              <mc:Choice xmlns:v="urn:schemas-microsoft-com:vml" Requires="v">
                <p:oleObj spid="_x0000_s10577" r:id="rId7" imgW="1371960" imgH="1423440" progId="ChemDraw.Document.6.0">
                  <p:embed/>
                </p:oleObj>
              </mc:Choice>
              <mc:Fallback>
                <p:oleObj r:id="rId7" imgW="1371960" imgH="1423440" progId="ChemDraw.Document.6.0">
                  <p:embed/>
                  <p:pic>
                    <p:nvPicPr>
                      <p:cNvPr id="0" name="Object 4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68892" y="3891887"/>
                        <a:ext cx="2243135" cy="2335499"/>
                      </a:xfrm>
                      <a:prstGeom prst="rect">
                        <a:avLst/>
                      </a:prstGeom>
                      <a:noFill/>
                    </p:spPr>
                  </p:pic>
                </p:oleObj>
              </mc:Fallback>
            </mc:AlternateContent>
          </a:graphicData>
        </a:graphic>
      </p:graphicFrame>
      <p:sp>
        <p:nvSpPr>
          <p:cNvPr id="22" name="Rectangle 46">
            <a:extLst>
              <a:ext uri="{FF2B5EF4-FFF2-40B4-BE49-F238E27FC236}">
                <a16:creationId xmlns:a16="http://schemas.microsoft.com/office/drawing/2014/main" id="{4B288C05-82FC-48CF-9CB9-352520D513AD}"/>
              </a:ext>
            </a:extLst>
          </p:cNvPr>
          <p:cNvSpPr>
            <a:spLocks noChangeArrowheads="1"/>
          </p:cNvSpPr>
          <p:nvPr/>
        </p:nvSpPr>
        <p:spPr bwMode="auto">
          <a:xfrm>
            <a:off x="8647582" y="40345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3" name="Object 22">
            <a:extLst>
              <a:ext uri="{FF2B5EF4-FFF2-40B4-BE49-F238E27FC236}">
                <a16:creationId xmlns:a16="http://schemas.microsoft.com/office/drawing/2014/main" id="{8A37AC39-9343-4744-A97E-9674E23F0880}"/>
              </a:ext>
            </a:extLst>
          </p:cNvPr>
          <p:cNvGraphicFramePr>
            <a:graphicFrameLocks noChangeAspect="1"/>
          </p:cNvGraphicFramePr>
          <p:nvPr>
            <p:extLst>
              <p:ext uri="{D42A27DB-BD31-4B8C-83A1-F6EECF244321}">
                <p14:modId xmlns:p14="http://schemas.microsoft.com/office/powerpoint/2010/main" val="190895029"/>
              </p:ext>
            </p:extLst>
          </p:nvPr>
        </p:nvGraphicFramePr>
        <p:xfrm>
          <a:off x="7590994" y="3591002"/>
          <a:ext cx="4601006" cy="2571910"/>
        </p:xfrm>
        <a:graphic>
          <a:graphicData uri="http://schemas.openxmlformats.org/presentationml/2006/ole">
            <mc:AlternateContent xmlns:mc="http://schemas.openxmlformats.org/markup-compatibility/2006">
              <mc:Choice xmlns:v="urn:schemas-microsoft-com:vml" Requires="v">
                <p:oleObj spid="_x0000_s10578" r:id="rId9" imgW="2868840" imgH="1599840" progId="ChemDraw.Document.6.0">
                  <p:embed/>
                </p:oleObj>
              </mc:Choice>
              <mc:Fallback>
                <p:oleObj r:id="rId9" imgW="2868840" imgH="1599840" progId="ChemDraw.Document.6.0">
                  <p:embed/>
                  <p:pic>
                    <p:nvPicPr>
                      <p:cNvPr id="0" name="Object 4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90994" y="3591002"/>
                        <a:ext cx="4601006" cy="2571910"/>
                      </a:xfrm>
                      <a:prstGeom prst="rect">
                        <a:avLst/>
                      </a:prstGeom>
                      <a:noFill/>
                    </p:spPr>
                  </p:pic>
                </p:oleObj>
              </mc:Fallback>
            </mc:AlternateContent>
          </a:graphicData>
        </a:graphic>
      </p:graphicFrame>
    </p:spTree>
    <p:extLst>
      <p:ext uri="{BB962C8B-B14F-4D97-AF65-F5344CB8AC3E}">
        <p14:creationId xmlns:p14="http://schemas.microsoft.com/office/powerpoint/2010/main" val="2756600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D7C0CA7-B026-440C-96F0-D37BF5ECD586}"/>
              </a:ext>
            </a:extLst>
          </p:cNvPr>
          <p:cNvSpPr/>
          <p:nvPr/>
        </p:nvSpPr>
        <p:spPr>
          <a:xfrm>
            <a:off x="157904" y="272978"/>
            <a:ext cx="6759799" cy="461665"/>
          </a:xfrm>
          <a:prstGeom prst="rect">
            <a:avLst/>
          </a:prstGeom>
        </p:spPr>
        <p:txBody>
          <a:bodyPr wrap="none">
            <a:spAutoFit/>
          </a:bodyPr>
          <a:lstStyle/>
          <a:p>
            <a:r>
              <a:rPr lang="en-US" altLang="en-US" sz="2400" b="1" u="sng" dirty="0">
                <a:solidFill>
                  <a:srgbClr val="FF0000"/>
                </a:solidFill>
                <a:latin typeface="Arial" panose="020B0604020202020204" pitchFamily="34" charset="0"/>
                <a:cs typeface="Arial" panose="020B0604020202020204" pitchFamily="34" charset="0"/>
              </a:rPr>
              <a:t>IUPAC Nomenclature of Bridge Compounds</a:t>
            </a:r>
          </a:p>
        </p:txBody>
      </p:sp>
      <p:sp>
        <p:nvSpPr>
          <p:cNvPr id="2" name="Rectangle 2">
            <a:extLst>
              <a:ext uri="{FF2B5EF4-FFF2-40B4-BE49-F238E27FC236}">
                <a16:creationId xmlns:a16="http://schemas.microsoft.com/office/drawing/2014/main" id="{7E2EEFF8-C50D-49C8-AB30-DC6251BC119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20">
            <a:extLst>
              <a:ext uri="{FF2B5EF4-FFF2-40B4-BE49-F238E27FC236}">
                <a16:creationId xmlns:a16="http://schemas.microsoft.com/office/drawing/2014/main" id="{FEDDBDF6-6252-4F21-81BF-11C79105B1A2}"/>
              </a:ext>
            </a:extLst>
          </p:cNvPr>
          <p:cNvSpPr>
            <a:spLocks noChangeArrowheads="1"/>
          </p:cNvSpPr>
          <p:nvPr/>
        </p:nvSpPr>
        <p:spPr bwMode="auto">
          <a:xfrm>
            <a:off x="157904" y="148727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Object 5">
            <a:extLst>
              <a:ext uri="{FF2B5EF4-FFF2-40B4-BE49-F238E27FC236}">
                <a16:creationId xmlns:a16="http://schemas.microsoft.com/office/drawing/2014/main" id="{53FB6BEB-18D8-4D46-9658-91982700D3AF}"/>
              </a:ext>
            </a:extLst>
          </p:cNvPr>
          <p:cNvGraphicFramePr>
            <a:graphicFrameLocks noChangeAspect="1"/>
          </p:cNvGraphicFramePr>
          <p:nvPr>
            <p:extLst>
              <p:ext uri="{D42A27DB-BD31-4B8C-83A1-F6EECF244321}">
                <p14:modId xmlns:p14="http://schemas.microsoft.com/office/powerpoint/2010/main" val="161850285"/>
              </p:ext>
            </p:extLst>
          </p:nvPr>
        </p:nvGraphicFramePr>
        <p:xfrm>
          <a:off x="2825337" y="995955"/>
          <a:ext cx="3451643" cy="1863887"/>
        </p:xfrm>
        <a:graphic>
          <a:graphicData uri="http://schemas.openxmlformats.org/presentationml/2006/ole">
            <mc:AlternateContent xmlns:mc="http://schemas.openxmlformats.org/markup-compatibility/2006">
              <mc:Choice xmlns:v="urn:schemas-microsoft-com:vml" Requires="v">
                <p:oleObj spid="_x0000_s9533" r:id="rId3" imgW="2017440" imgH="1088640" progId="ChemDraw.Document.6.0">
                  <p:embed/>
                </p:oleObj>
              </mc:Choice>
              <mc:Fallback>
                <p:oleObj r:id="rId3" imgW="2017440" imgH="1088640" progId="ChemDraw.Document.6.0">
                  <p:embed/>
                  <p:pic>
                    <p:nvPicPr>
                      <p:cNvPr id="0" name="Object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5337" y="995955"/>
                        <a:ext cx="3451643" cy="1863887"/>
                      </a:xfrm>
                      <a:prstGeom prst="rect">
                        <a:avLst/>
                      </a:prstGeom>
                      <a:noFill/>
                    </p:spPr>
                  </p:pic>
                </p:oleObj>
              </mc:Fallback>
            </mc:AlternateContent>
          </a:graphicData>
        </a:graphic>
      </p:graphicFrame>
      <p:sp>
        <p:nvSpPr>
          <p:cNvPr id="7" name="Rectangle 22">
            <a:extLst>
              <a:ext uri="{FF2B5EF4-FFF2-40B4-BE49-F238E27FC236}">
                <a16:creationId xmlns:a16="http://schemas.microsoft.com/office/drawing/2014/main" id="{8A67A9EE-16BD-4FE4-B3BA-008A45F231A1}"/>
              </a:ext>
            </a:extLst>
          </p:cNvPr>
          <p:cNvSpPr>
            <a:spLocks noChangeArrowheads="1"/>
          </p:cNvSpPr>
          <p:nvPr/>
        </p:nvSpPr>
        <p:spPr bwMode="auto">
          <a:xfrm>
            <a:off x="3194891" y="12008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24">
            <a:extLst>
              <a:ext uri="{FF2B5EF4-FFF2-40B4-BE49-F238E27FC236}">
                <a16:creationId xmlns:a16="http://schemas.microsoft.com/office/drawing/2014/main" id="{55AF0780-98C4-4FDD-8338-8F8048BC5BD2}"/>
              </a:ext>
            </a:extLst>
          </p:cNvPr>
          <p:cNvSpPr>
            <a:spLocks noChangeArrowheads="1"/>
          </p:cNvSpPr>
          <p:nvPr/>
        </p:nvSpPr>
        <p:spPr bwMode="auto">
          <a:xfrm>
            <a:off x="6231878" y="95864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 name="Object 9">
            <a:extLst>
              <a:ext uri="{FF2B5EF4-FFF2-40B4-BE49-F238E27FC236}">
                <a16:creationId xmlns:a16="http://schemas.microsoft.com/office/drawing/2014/main" id="{8DB5B85D-1F0A-4040-AF90-6A5F47A93535}"/>
              </a:ext>
            </a:extLst>
          </p:cNvPr>
          <p:cNvGraphicFramePr>
            <a:graphicFrameLocks noChangeAspect="1"/>
          </p:cNvGraphicFramePr>
          <p:nvPr>
            <p:extLst>
              <p:ext uri="{D42A27DB-BD31-4B8C-83A1-F6EECF244321}">
                <p14:modId xmlns:p14="http://schemas.microsoft.com/office/powerpoint/2010/main" val="756026069"/>
              </p:ext>
            </p:extLst>
          </p:nvPr>
        </p:nvGraphicFramePr>
        <p:xfrm>
          <a:off x="5709484" y="4265990"/>
          <a:ext cx="2884146" cy="1633368"/>
        </p:xfrm>
        <a:graphic>
          <a:graphicData uri="http://schemas.openxmlformats.org/presentationml/2006/ole">
            <mc:AlternateContent xmlns:mc="http://schemas.openxmlformats.org/markup-compatibility/2006">
              <mc:Choice xmlns:v="urn:schemas-microsoft-com:vml" Requires="v">
                <p:oleObj spid="_x0000_s9534" r:id="rId5" imgW="1578600" imgH="894240" progId="ChemDraw.Document.6.0">
                  <p:embed/>
                </p:oleObj>
              </mc:Choice>
              <mc:Fallback>
                <p:oleObj r:id="rId5" imgW="1578600" imgH="894240" progId="ChemDraw.Document.6.0">
                  <p:embed/>
                  <p:pic>
                    <p:nvPicPr>
                      <p:cNvPr id="0" name="Object 2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09484" y="4265990"/>
                        <a:ext cx="2884146" cy="1633368"/>
                      </a:xfrm>
                      <a:prstGeom prst="rect">
                        <a:avLst/>
                      </a:prstGeom>
                      <a:noFill/>
                    </p:spPr>
                  </p:pic>
                </p:oleObj>
              </mc:Fallback>
            </mc:AlternateContent>
          </a:graphicData>
        </a:graphic>
      </p:graphicFrame>
      <p:sp>
        <p:nvSpPr>
          <p:cNvPr id="11" name="Rectangle 26">
            <a:extLst>
              <a:ext uri="{FF2B5EF4-FFF2-40B4-BE49-F238E27FC236}">
                <a16:creationId xmlns:a16="http://schemas.microsoft.com/office/drawing/2014/main" id="{D3F7B42F-A261-4F74-8BDF-120F4684AAF6}"/>
              </a:ext>
            </a:extLst>
          </p:cNvPr>
          <p:cNvSpPr>
            <a:spLocks noChangeArrowheads="1"/>
          </p:cNvSpPr>
          <p:nvPr/>
        </p:nvSpPr>
        <p:spPr bwMode="auto">
          <a:xfrm>
            <a:off x="9827151" y="453263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2" name="Object 11">
            <a:extLst>
              <a:ext uri="{FF2B5EF4-FFF2-40B4-BE49-F238E27FC236}">
                <a16:creationId xmlns:a16="http://schemas.microsoft.com/office/drawing/2014/main" id="{A0BEEB02-1E2A-455A-A8BF-60F28BF1E375}"/>
              </a:ext>
            </a:extLst>
          </p:cNvPr>
          <p:cNvGraphicFramePr>
            <a:graphicFrameLocks noChangeAspect="1"/>
          </p:cNvGraphicFramePr>
          <p:nvPr>
            <p:extLst>
              <p:ext uri="{D42A27DB-BD31-4B8C-83A1-F6EECF244321}">
                <p14:modId xmlns:p14="http://schemas.microsoft.com/office/powerpoint/2010/main" val="4167339125"/>
              </p:ext>
            </p:extLst>
          </p:nvPr>
        </p:nvGraphicFramePr>
        <p:xfrm>
          <a:off x="1030419" y="3659512"/>
          <a:ext cx="2996016" cy="1863881"/>
        </p:xfrm>
        <a:graphic>
          <a:graphicData uri="http://schemas.openxmlformats.org/presentationml/2006/ole">
            <mc:AlternateContent xmlns:mc="http://schemas.openxmlformats.org/markup-compatibility/2006">
              <mc:Choice xmlns:v="urn:schemas-microsoft-com:vml" Requires="v">
                <p:oleObj spid="_x0000_s9535" r:id="rId7" imgW="1749600" imgH="1086120" progId="ChemDraw.Document.6.0">
                  <p:embed/>
                </p:oleObj>
              </mc:Choice>
              <mc:Fallback>
                <p:oleObj r:id="rId7" imgW="1749600" imgH="1086120" progId="ChemDraw.Document.6.0">
                  <p:embed/>
                  <p:pic>
                    <p:nvPicPr>
                      <p:cNvPr id="0" name="Object 2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30419" y="3659512"/>
                        <a:ext cx="2996016" cy="1863881"/>
                      </a:xfrm>
                      <a:prstGeom prst="rect">
                        <a:avLst/>
                      </a:prstGeom>
                      <a:noFill/>
                    </p:spPr>
                  </p:pic>
                </p:oleObj>
              </mc:Fallback>
            </mc:AlternateContent>
          </a:graphicData>
        </a:graphic>
      </p:graphicFrame>
      <p:sp>
        <p:nvSpPr>
          <p:cNvPr id="13" name="Rectangle 28">
            <a:extLst>
              <a:ext uri="{FF2B5EF4-FFF2-40B4-BE49-F238E27FC236}">
                <a16:creationId xmlns:a16="http://schemas.microsoft.com/office/drawing/2014/main" id="{BF22BFC3-6FFA-4D4C-9087-DEEFD4D172F1}"/>
              </a:ext>
            </a:extLst>
          </p:cNvPr>
          <p:cNvSpPr>
            <a:spLocks noChangeArrowheads="1"/>
          </p:cNvSpPr>
          <p:nvPr/>
        </p:nvSpPr>
        <p:spPr bwMode="auto">
          <a:xfrm>
            <a:off x="9078004" y="59961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4" name="Object 13">
            <a:extLst>
              <a:ext uri="{FF2B5EF4-FFF2-40B4-BE49-F238E27FC236}">
                <a16:creationId xmlns:a16="http://schemas.microsoft.com/office/drawing/2014/main" id="{29C9CB3E-1BC6-4C45-A802-116EDC42D908}"/>
              </a:ext>
            </a:extLst>
          </p:cNvPr>
          <p:cNvGraphicFramePr>
            <a:graphicFrameLocks noChangeAspect="1"/>
          </p:cNvGraphicFramePr>
          <p:nvPr>
            <p:extLst>
              <p:ext uri="{D42A27DB-BD31-4B8C-83A1-F6EECF244321}">
                <p14:modId xmlns:p14="http://schemas.microsoft.com/office/powerpoint/2010/main" val="1054468373"/>
              </p:ext>
            </p:extLst>
          </p:nvPr>
        </p:nvGraphicFramePr>
        <p:xfrm>
          <a:off x="7821546" y="1188213"/>
          <a:ext cx="3254124" cy="2070806"/>
        </p:xfrm>
        <a:graphic>
          <a:graphicData uri="http://schemas.openxmlformats.org/presentationml/2006/ole">
            <mc:AlternateContent xmlns:mc="http://schemas.openxmlformats.org/markup-compatibility/2006">
              <mc:Choice xmlns:v="urn:schemas-microsoft-com:vml" Requires="v">
                <p:oleObj spid="_x0000_s9536" r:id="rId9" imgW="1951920" imgH="1240200" progId="ChemDraw.Document.6.0">
                  <p:embed/>
                </p:oleObj>
              </mc:Choice>
              <mc:Fallback>
                <p:oleObj r:id="rId9" imgW="1951920" imgH="1240200" progId="ChemDraw.Document.6.0">
                  <p:embed/>
                  <p:pic>
                    <p:nvPicPr>
                      <p:cNvPr id="0" name="Object 2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821546" y="1188213"/>
                        <a:ext cx="3254124" cy="2070806"/>
                      </a:xfrm>
                      <a:prstGeom prst="rect">
                        <a:avLst/>
                      </a:prstGeom>
                      <a:noFill/>
                    </p:spPr>
                  </p:pic>
                </p:oleObj>
              </mc:Fallback>
            </mc:AlternateContent>
          </a:graphicData>
        </a:graphic>
      </p:graphicFrame>
    </p:spTree>
    <p:extLst>
      <p:ext uri="{BB962C8B-B14F-4D97-AF65-F5344CB8AC3E}">
        <p14:creationId xmlns:p14="http://schemas.microsoft.com/office/powerpoint/2010/main" val="243509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2000FF0-2B0A-4BF1-A461-5956BF5A135F}"/>
              </a:ext>
            </a:extLst>
          </p:cNvPr>
          <p:cNvSpPr txBox="1"/>
          <p:nvPr/>
        </p:nvSpPr>
        <p:spPr>
          <a:xfrm>
            <a:off x="3227939" y="2699129"/>
            <a:ext cx="6163675" cy="1107996"/>
          </a:xfrm>
          <a:prstGeom prst="rect">
            <a:avLst/>
          </a:prstGeom>
          <a:noFill/>
        </p:spPr>
        <p:txBody>
          <a:bodyPr wrap="none" rtlCol="0">
            <a:spAutoFit/>
          </a:bodyPr>
          <a:lstStyle/>
          <a:p>
            <a:r>
              <a:rPr lang="en-US" sz="6600" dirty="0">
                <a:ln w="0"/>
                <a:solidFill>
                  <a:schemeClr val="accent1">
                    <a:lumMod val="75000"/>
                  </a:schemeClr>
                </a:solidFill>
                <a:effectLst>
                  <a:reflection blurRad="6350" stA="53000" endA="300" endPos="35500" dir="5400000" sy="-90000" algn="bl" rotWithShape="0"/>
                </a:effectLst>
                <a:latin typeface="Arial" panose="020B0604020202020204" pitchFamily="34" charset="0"/>
                <a:cs typeface="Arial" panose="020B0604020202020204" pitchFamily="34" charset="0"/>
              </a:rPr>
              <a:t>Thank You All…</a:t>
            </a:r>
          </a:p>
        </p:txBody>
      </p:sp>
    </p:spTree>
    <p:extLst>
      <p:ext uri="{BB962C8B-B14F-4D97-AF65-F5344CB8AC3E}">
        <p14:creationId xmlns:p14="http://schemas.microsoft.com/office/powerpoint/2010/main" val="41772158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26</TotalTime>
  <Words>536</Words>
  <Application>Microsoft Office PowerPoint</Application>
  <PresentationFormat>Widescreen</PresentationFormat>
  <Paragraphs>73</Paragraphs>
  <Slides>9</Slides>
  <Notes>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2</vt:i4>
      </vt:variant>
      <vt:variant>
        <vt:lpstr>Slide Titles</vt:lpstr>
      </vt:variant>
      <vt:variant>
        <vt:i4>9</vt:i4>
      </vt:variant>
    </vt:vector>
  </HeadingPairs>
  <TitlesOfParts>
    <vt:vector size="16" baseType="lpstr">
      <vt:lpstr>Arial</vt:lpstr>
      <vt:lpstr>Calibri</vt:lpstr>
      <vt:lpstr>Corbel</vt:lpstr>
      <vt:lpstr>Wingdings</vt:lpstr>
      <vt:lpstr>Office Theme</vt:lpstr>
      <vt:lpstr>CS ChemDraw Drawing</vt:lpstr>
      <vt:lpstr>ChemDraw.Document.6.0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Chemistry</dc:creator>
  <cp:lastModifiedBy>Chemistry</cp:lastModifiedBy>
  <cp:revision>56</cp:revision>
  <dcterms:created xsi:type="dcterms:W3CDTF">2019-01-11T09:08:20Z</dcterms:created>
  <dcterms:modified xsi:type="dcterms:W3CDTF">2019-05-08T07:00:36Z</dcterms:modified>
</cp:coreProperties>
</file>